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 id="2147483684" r:id="rId2"/>
    <p:sldMasterId id="2147483697" r:id="rId3"/>
  </p:sldMasterIdLst>
  <p:notesMasterIdLst>
    <p:notesMasterId r:id="rId39"/>
  </p:notesMasterIdLst>
  <p:sldIdLst>
    <p:sldId id="257" r:id="rId4"/>
    <p:sldId id="258" r:id="rId5"/>
    <p:sldId id="292" r:id="rId6"/>
    <p:sldId id="293" r:id="rId7"/>
    <p:sldId id="297" r:id="rId8"/>
    <p:sldId id="295" r:id="rId9"/>
    <p:sldId id="408" r:id="rId10"/>
    <p:sldId id="351" r:id="rId11"/>
    <p:sldId id="409" r:id="rId12"/>
    <p:sldId id="953" r:id="rId13"/>
    <p:sldId id="384" r:id="rId14"/>
    <p:sldId id="954" r:id="rId15"/>
    <p:sldId id="955" r:id="rId16"/>
    <p:sldId id="956" r:id="rId17"/>
    <p:sldId id="957" r:id="rId18"/>
    <p:sldId id="412" r:id="rId19"/>
    <p:sldId id="386" r:id="rId20"/>
    <p:sldId id="958" r:id="rId21"/>
    <p:sldId id="298" r:id="rId22"/>
    <p:sldId id="387" r:id="rId23"/>
    <p:sldId id="301" r:id="rId24"/>
    <p:sldId id="303" r:id="rId25"/>
    <p:sldId id="959" r:id="rId26"/>
    <p:sldId id="960" r:id="rId27"/>
    <p:sldId id="961" r:id="rId28"/>
    <p:sldId id="975" r:id="rId29"/>
    <p:sldId id="976" r:id="rId30"/>
    <p:sldId id="403" r:id="rId31"/>
    <p:sldId id="307" r:id="rId32"/>
    <p:sldId id="987" r:id="rId33"/>
    <p:sldId id="988" r:id="rId34"/>
    <p:sldId id="982" r:id="rId35"/>
    <p:sldId id="989" r:id="rId36"/>
    <p:sldId id="990" r:id="rId37"/>
    <p:sldId id="991"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353"/>
    <a:srgbClr val="D0EBB3"/>
    <a:srgbClr val="FFCDCD"/>
    <a:srgbClr val="183059"/>
    <a:srgbClr val="5BCCDF"/>
    <a:srgbClr val="DCF4F8"/>
    <a:srgbClr val="F2FBFC"/>
    <a:srgbClr val="33CCFF"/>
    <a:srgbClr val="99DFEB"/>
    <a:srgbClr val="1932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27" autoAdjust="0"/>
    <p:restoredTop sz="82065" autoAdjust="0"/>
  </p:normalViewPr>
  <p:slideViewPr>
    <p:cSldViewPr snapToGrid="0">
      <p:cViewPr varScale="1">
        <p:scale>
          <a:sx n="93" d="100"/>
          <a:sy n="93" d="100"/>
        </p:scale>
        <p:origin x="1722" y="72"/>
      </p:cViewPr>
      <p:guideLst/>
    </p:cSldViewPr>
  </p:slideViewPr>
  <p:notesTextViewPr>
    <p:cViewPr>
      <p:scale>
        <a:sx n="1" d="1"/>
        <a:sy n="1" d="1"/>
      </p:scale>
      <p:origin x="0" y="0"/>
    </p:cViewPr>
  </p:notesTextViewPr>
  <p:sorterViewPr>
    <p:cViewPr varScale="1">
      <p:scale>
        <a:sx n="100" d="100"/>
        <a:sy n="100" d="100"/>
      </p:scale>
      <p:origin x="0" y="-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10"/>
      <c:depthPercent val="2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13743107295772E-2"/>
          <c:y val="3.5816572997483101E-2"/>
          <c:w val="0.94690501261148496"/>
          <c:h val="0.92836685400503405"/>
        </c:manualLayout>
      </c:layout>
      <c:pie3DChart>
        <c:varyColors val="1"/>
        <c:ser>
          <c:idx val="0"/>
          <c:order val="0"/>
          <c:tx>
            <c:strRef>
              <c:f>Sheet1!$B$1</c:f>
              <c:strCache>
                <c:ptCount val="1"/>
                <c:pt idx="0">
                  <c:v>Sales</c:v>
                </c:pt>
              </c:strCache>
            </c:strRef>
          </c:tx>
          <c:spPr>
            <a:effectLst>
              <a:outerShdw blurRad="88900" sx="99000" sy="99000" algn="ctr" rotWithShape="0">
                <a:prstClr val="black">
                  <a:alpha val="12000"/>
                </a:prstClr>
              </a:outerShdw>
            </a:effectLst>
            <a:scene3d>
              <a:camera prst="orthographicFront"/>
              <a:lightRig rig="threePt" dir="t"/>
            </a:scene3d>
            <a:sp3d>
              <a:bevelB w="127000" h="127000"/>
            </a:sp3d>
          </c:spPr>
          <c:dPt>
            <c:idx val="0"/>
            <c:bubble3D val="0"/>
            <c:spPr>
              <a:solidFill>
                <a:srgbClr val="19325C"/>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1-A78F-40EB-93F0-4F1999E78AC6}"/>
              </c:ext>
            </c:extLst>
          </c:dPt>
          <c:dPt>
            <c:idx val="1"/>
            <c:bubble3D val="0"/>
            <c:spPr>
              <a:solidFill>
                <a:srgbClr val="356AC1"/>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3-A78F-40EB-93F0-4F1999E78AC6}"/>
              </c:ext>
            </c:extLst>
          </c:dPt>
          <c:dPt>
            <c:idx val="2"/>
            <c:bubble3D val="0"/>
            <c:spPr>
              <a:solidFill>
                <a:srgbClr val="00B0F0"/>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5-A78F-40EB-93F0-4F1999E78AC6}"/>
              </c:ext>
            </c:extLst>
          </c:dPt>
          <c:dPt>
            <c:idx val="3"/>
            <c:bubble3D val="0"/>
            <c:spPr>
              <a:solidFill>
                <a:srgbClr val="99DFEB"/>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7-A78F-40EB-93F0-4F1999E78AC6}"/>
              </c:ext>
            </c:extLst>
          </c:dPt>
          <c:dPt>
            <c:idx val="4"/>
            <c:bubble3D val="0"/>
            <c:spPr>
              <a:solidFill>
                <a:srgbClr val="0070C0"/>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9-A78F-40EB-93F0-4F1999E78AC6}"/>
              </c:ext>
            </c:extLst>
          </c:dPt>
          <c:dPt>
            <c:idx val="5"/>
            <c:bubble3D val="0"/>
            <c:spPr>
              <a:solidFill>
                <a:srgbClr val="F2FBFC"/>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B-A78F-40EB-93F0-4F1999E78AC6}"/>
              </c:ext>
            </c:extLst>
          </c:dPt>
          <c:dLbls>
            <c:delete val="1"/>
          </c:dLbls>
          <c:cat>
            <c:strRef>
              <c:f>Sheet1!$A$2:$A$7</c:f>
              <c:strCache>
                <c:ptCount val="6"/>
                <c:pt idx="0">
                  <c:v>Hemorrhagic Stroke</c:v>
                </c:pt>
                <c:pt idx="1">
                  <c:v>Atherosclerotic Cerebrovascular Disease</c:v>
                </c:pt>
                <c:pt idx="2">
                  <c:v>Small Vessel Disease "Lacunes"</c:v>
                </c:pt>
                <c:pt idx="3">
                  <c:v>Cardiogenic Embolism</c:v>
                </c:pt>
                <c:pt idx="4">
                  <c:v>Cryptogenic</c:v>
                </c:pt>
                <c:pt idx="5">
                  <c:v>Other </c:v>
                </c:pt>
              </c:strCache>
            </c:strRef>
          </c:cat>
          <c:val>
            <c:numRef>
              <c:f>Sheet1!$B$2:$B$7</c:f>
              <c:numCache>
                <c:formatCode>0%</c:formatCode>
                <c:ptCount val="6"/>
                <c:pt idx="0">
                  <c:v>0.15</c:v>
                </c:pt>
                <c:pt idx="1">
                  <c:v>0.2</c:v>
                </c:pt>
                <c:pt idx="2">
                  <c:v>0.25</c:v>
                </c:pt>
                <c:pt idx="3">
                  <c:v>0.2</c:v>
                </c:pt>
                <c:pt idx="4">
                  <c:v>0.3</c:v>
                </c:pt>
                <c:pt idx="5">
                  <c:v>0.05</c:v>
                </c:pt>
              </c:numCache>
            </c:numRef>
          </c:val>
          <c:extLst>
            <c:ext xmlns:c16="http://schemas.microsoft.com/office/drawing/2014/chart" uri="{C3380CC4-5D6E-409C-BE32-E72D297353CC}">
              <c16:uniqueId val="{0000000C-A78F-40EB-93F0-4F1999E78AC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4.1990611671921099E-2"/>
          <c:y val="8.4571174926663703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19325C"/>
            </a:solidFill>
          </c:spPr>
          <c:invertIfNegative val="0"/>
          <c:dPt>
            <c:idx val="0"/>
            <c:invertIfNegative val="0"/>
            <c:bubble3D val="0"/>
            <c:extLst>
              <c:ext xmlns:c16="http://schemas.microsoft.com/office/drawing/2014/chart" uri="{C3380CC4-5D6E-409C-BE32-E72D297353CC}">
                <c16:uniqueId val="{00000000-41E7-49C4-9EB8-2F80A88ACD83}"/>
              </c:ext>
            </c:extLst>
          </c:dPt>
          <c:dPt>
            <c:idx val="1"/>
            <c:invertIfNegative val="0"/>
            <c:bubble3D val="0"/>
            <c:extLst>
              <c:ext xmlns:c16="http://schemas.microsoft.com/office/drawing/2014/chart" uri="{C3380CC4-5D6E-409C-BE32-E72D297353CC}">
                <c16:uniqueId val="{00000001-41E7-49C4-9EB8-2F80A88ACD83}"/>
              </c:ext>
            </c:extLst>
          </c:dPt>
          <c:dPt>
            <c:idx val="2"/>
            <c:invertIfNegative val="0"/>
            <c:bubble3D val="0"/>
            <c:extLst>
              <c:ext xmlns:c16="http://schemas.microsoft.com/office/drawing/2014/chart" uri="{C3380CC4-5D6E-409C-BE32-E72D297353CC}">
                <c16:uniqueId val="{00000002-41E7-49C4-9EB8-2F80A88ACD83}"/>
              </c:ext>
            </c:extLst>
          </c:dPt>
          <c:dPt>
            <c:idx val="3"/>
            <c:invertIfNegative val="0"/>
            <c:bubble3D val="0"/>
            <c:extLst>
              <c:ext xmlns:c16="http://schemas.microsoft.com/office/drawing/2014/chart" uri="{C3380CC4-5D6E-409C-BE32-E72D297353CC}">
                <c16:uniqueId val="{00000003-41E7-49C4-9EB8-2F80A88ACD83}"/>
              </c:ext>
            </c:extLst>
          </c:dPt>
          <c:dLbls>
            <c:spPr>
              <a:noFill/>
              <a:ln>
                <a:noFill/>
              </a:ln>
              <a:effectLst/>
            </c:spPr>
            <c:txPr>
              <a:bodyPr wrap="square" lIns="38100" tIns="19050" rIns="38100" bIns="19050" anchor="ctr">
                <a:spAutoFit/>
              </a:bodyPr>
              <a:lstStyle/>
              <a:p>
                <a:pPr>
                  <a:defRPr sz="105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24 Hr</c:v>
                </c:pt>
                <c:pt idx="1">
                  <c:v>1 Wk</c:v>
                </c:pt>
                <c:pt idx="2">
                  <c:v>2 Wk</c:v>
                </c:pt>
                <c:pt idx="3">
                  <c:v>3 Wk</c:v>
                </c:pt>
                <c:pt idx="4">
                  <c:v>4 Wk</c:v>
                </c:pt>
              </c:strCache>
            </c:strRef>
          </c:cat>
          <c:val>
            <c:numRef>
              <c:f>Sheet1!$B$2:$B$6</c:f>
              <c:numCache>
                <c:formatCode>0.0</c:formatCode>
                <c:ptCount val="5"/>
                <c:pt idx="0">
                  <c:v>2.2000000000000002</c:v>
                </c:pt>
                <c:pt idx="1">
                  <c:v>7.4</c:v>
                </c:pt>
                <c:pt idx="2">
                  <c:v>11.6</c:v>
                </c:pt>
                <c:pt idx="3">
                  <c:v>12.3</c:v>
                </c:pt>
                <c:pt idx="4">
                  <c:v>14.8</c:v>
                </c:pt>
              </c:numCache>
            </c:numRef>
          </c:val>
          <c:extLst>
            <c:ext xmlns:c16="http://schemas.microsoft.com/office/drawing/2014/chart" uri="{C3380CC4-5D6E-409C-BE32-E72D297353CC}">
              <c16:uniqueId val="{00000004-41E7-49C4-9EB8-2F80A88ACD83}"/>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5-41E7-49C4-9EB8-2F80A88ACD83}"/>
              </c:ext>
            </c:extLst>
          </c:dPt>
          <c:dPt>
            <c:idx val="1"/>
            <c:invertIfNegative val="0"/>
            <c:bubble3D val="0"/>
            <c:extLst>
              <c:ext xmlns:c16="http://schemas.microsoft.com/office/drawing/2014/chart" uri="{C3380CC4-5D6E-409C-BE32-E72D297353CC}">
                <c16:uniqueId val="{00000006-41E7-49C4-9EB8-2F80A88ACD83}"/>
              </c:ext>
            </c:extLst>
          </c:dPt>
          <c:dPt>
            <c:idx val="2"/>
            <c:invertIfNegative val="0"/>
            <c:bubble3D val="0"/>
            <c:extLst>
              <c:ext xmlns:c16="http://schemas.microsoft.com/office/drawing/2014/chart" uri="{C3380CC4-5D6E-409C-BE32-E72D297353CC}">
                <c16:uniqueId val="{00000007-41E7-49C4-9EB8-2F80A88ACD83}"/>
              </c:ext>
            </c:extLst>
          </c:dPt>
          <c:dPt>
            <c:idx val="3"/>
            <c:invertIfNegative val="0"/>
            <c:bubble3D val="0"/>
            <c:extLst>
              <c:ext xmlns:c16="http://schemas.microsoft.com/office/drawing/2014/chart" uri="{C3380CC4-5D6E-409C-BE32-E72D297353CC}">
                <c16:uniqueId val="{00000008-41E7-49C4-9EB8-2F80A88ACD83}"/>
              </c:ext>
            </c:extLst>
          </c:dPt>
          <c:cat>
            <c:strRef>
              <c:f>Sheet1!$A$2:$A$6</c:f>
              <c:strCache>
                <c:ptCount val="5"/>
                <c:pt idx="0">
                  <c:v>24 Hr</c:v>
                </c:pt>
                <c:pt idx="1">
                  <c:v>1 Wk</c:v>
                </c:pt>
                <c:pt idx="2">
                  <c:v>2 Wk</c:v>
                </c:pt>
                <c:pt idx="3">
                  <c:v>3 Wk</c:v>
                </c:pt>
                <c:pt idx="4">
                  <c:v>4 Wk</c:v>
                </c:pt>
              </c:strCache>
            </c:strRef>
          </c:cat>
          <c:val>
            <c:numRef>
              <c:f>Sheet1!$C$2:$C$6</c:f>
              <c:numCache>
                <c:formatCode>0.0</c:formatCode>
                <c:ptCount val="5"/>
                <c:pt idx="0">
                  <c:v>97.8</c:v>
                </c:pt>
                <c:pt idx="1">
                  <c:v>92.6</c:v>
                </c:pt>
                <c:pt idx="2">
                  <c:v>88.4</c:v>
                </c:pt>
                <c:pt idx="3">
                  <c:v>87.7</c:v>
                </c:pt>
                <c:pt idx="4">
                  <c:v>85.2</c:v>
                </c:pt>
              </c:numCache>
            </c:numRef>
          </c:val>
          <c:extLst>
            <c:ext xmlns:c16="http://schemas.microsoft.com/office/drawing/2014/chart" uri="{C3380CC4-5D6E-409C-BE32-E72D297353CC}">
              <c16:uniqueId val="{00000009-41E7-49C4-9EB8-2F80A88ACD83}"/>
            </c:ext>
          </c:extLst>
        </c:ser>
        <c:dLbls>
          <c:showLegendKey val="0"/>
          <c:showVal val="0"/>
          <c:showCatName val="0"/>
          <c:showSerName val="0"/>
          <c:showPercent val="0"/>
          <c:showBubbleSize val="0"/>
        </c:dLbls>
        <c:gapWidth val="135"/>
        <c:gapDepth val="226"/>
        <c:shape val="cylinder"/>
        <c:axId val="2094171640"/>
        <c:axId val="2094168296"/>
        <c:axId val="0"/>
      </c:bar3DChart>
      <c:catAx>
        <c:axId val="2094171640"/>
        <c:scaling>
          <c:orientation val="minMax"/>
        </c:scaling>
        <c:delete val="0"/>
        <c:axPos val="b"/>
        <c:numFmt formatCode="General" sourceLinked="0"/>
        <c:majorTickMark val="out"/>
        <c:minorTickMark val="none"/>
        <c:tickLblPos val="nextTo"/>
        <c:txPr>
          <a:bodyPr/>
          <a:lstStyle/>
          <a:p>
            <a:pPr>
              <a:defRPr sz="1400" b="1">
                <a:solidFill>
                  <a:schemeClr val="tx1">
                    <a:lumMod val="85000"/>
                    <a:lumOff val="15000"/>
                  </a:schemeClr>
                </a:solidFill>
                <a:latin typeface="Arial Narrow" panose="020B0606020202030204" pitchFamily="34" charset="0"/>
              </a:defRPr>
            </a:pPr>
            <a:endParaRPr lang="en-US"/>
          </a:p>
        </c:txPr>
        <c:crossAx val="2094168296"/>
        <c:crosses val="autoZero"/>
        <c:auto val="1"/>
        <c:lblAlgn val="ctr"/>
        <c:lblOffset val="100"/>
        <c:noMultiLvlLbl val="0"/>
      </c:catAx>
      <c:valAx>
        <c:axId val="2094168296"/>
        <c:scaling>
          <c:orientation val="minMax"/>
          <c:max val="0.2"/>
          <c:min val="0"/>
        </c:scaling>
        <c:delete val="0"/>
        <c:axPos val="l"/>
        <c:numFmt formatCode="0%" sourceLinked="0"/>
        <c:majorTickMark val="out"/>
        <c:minorTickMark val="none"/>
        <c:tickLblPos val="nextTo"/>
        <c:txPr>
          <a:bodyPr/>
          <a:lstStyle/>
          <a:p>
            <a:pPr>
              <a:defRPr sz="1400" b="1">
                <a:solidFill>
                  <a:schemeClr val="tx1">
                    <a:lumMod val="85000"/>
                    <a:lumOff val="15000"/>
                  </a:schemeClr>
                </a:solidFill>
                <a:latin typeface="Arial Narrow" panose="020B0606020202030204" pitchFamily="34" charset="0"/>
              </a:defRPr>
            </a:pPr>
            <a:endParaRPr lang="en-US"/>
          </a:p>
        </c:txPr>
        <c:crossAx val="2094171640"/>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7.1575361106279753E-2"/>
          <c:y val="2.35229543695968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183059"/>
            </a:solidFill>
          </c:spPr>
          <c:invertIfNegative val="0"/>
          <c:dPt>
            <c:idx val="0"/>
            <c:invertIfNegative val="0"/>
            <c:bubble3D val="0"/>
            <c:spPr>
              <a:solidFill>
                <a:srgbClr val="183059"/>
              </a:solidFill>
            </c:spPr>
            <c:extLst>
              <c:ext xmlns:c16="http://schemas.microsoft.com/office/drawing/2014/chart" uri="{C3380CC4-5D6E-409C-BE32-E72D297353CC}">
                <c16:uniqueId val="{00000001-DB6C-43D9-94F3-1E407EE55D07}"/>
              </c:ext>
            </c:extLst>
          </c:dPt>
          <c:dPt>
            <c:idx val="1"/>
            <c:invertIfNegative val="0"/>
            <c:bubble3D val="0"/>
            <c:extLst>
              <c:ext xmlns:c16="http://schemas.microsoft.com/office/drawing/2014/chart" uri="{C3380CC4-5D6E-409C-BE32-E72D297353CC}">
                <c16:uniqueId val="{00000002-DB6C-43D9-94F3-1E407EE55D07}"/>
              </c:ext>
            </c:extLst>
          </c:dPt>
          <c:dPt>
            <c:idx val="2"/>
            <c:invertIfNegative val="0"/>
            <c:bubble3D val="0"/>
            <c:extLst>
              <c:ext xmlns:c16="http://schemas.microsoft.com/office/drawing/2014/chart" uri="{C3380CC4-5D6E-409C-BE32-E72D297353CC}">
                <c16:uniqueId val="{00000003-DB6C-43D9-94F3-1E407EE55D07}"/>
              </c:ext>
            </c:extLst>
          </c:dPt>
          <c:dPt>
            <c:idx val="3"/>
            <c:invertIfNegative val="0"/>
            <c:bubble3D val="0"/>
            <c:extLst>
              <c:ext xmlns:c16="http://schemas.microsoft.com/office/drawing/2014/chart" uri="{C3380CC4-5D6E-409C-BE32-E72D297353CC}">
                <c16:uniqueId val="{00000005-DB6C-43D9-94F3-1E407EE55D07}"/>
              </c:ext>
            </c:extLst>
          </c:dPt>
          <c:dPt>
            <c:idx val="5"/>
            <c:invertIfNegative val="0"/>
            <c:bubble3D val="0"/>
            <c:spPr>
              <a:solidFill>
                <a:srgbClr val="FF5353"/>
              </a:solidFill>
            </c:spPr>
            <c:extLst>
              <c:ext xmlns:c16="http://schemas.microsoft.com/office/drawing/2014/chart" uri="{C3380CC4-5D6E-409C-BE32-E72D297353CC}">
                <c16:uniqueId val="{00000006-DB6C-43D9-94F3-1E407EE55D07}"/>
              </c:ext>
            </c:extLst>
          </c:dPt>
          <c:dLbls>
            <c:spPr>
              <a:noFill/>
              <a:ln>
                <a:noFill/>
              </a:ln>
              <a:effectLst/>
            </c:spPr>
            <c:txPr>
              <a:bodyPr wrap="square" lIns="38100" tIns="19050" rIns="38100" bIns="19050" anchor="ctr">
                <a:spAutoFit/>
              </a:bodyPr>
              <a:lstStyle/>
              <a:p>
                <a:pPr>
                  <a:defRPr sz="8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Sheet1!$A$2:$A$8</c:f>
              <c:numCache>
                <c:formatCode>General</c:formatCode>
                <c:ptCount val="7"/>
                <c:pt idx="0">
                  <c:v>0</c:v>
                </c:pt>
                <c:pt idx="1">
                  <c:v>1</c:v>
                </c:pt>
                <c:pt idx="2">
                  <c:v>2</c:v>
                </c:pt>
                <c:pt idx="3">
                  <c:v>3</c:v>
                </c:pt>
                <c:pt idx="4">
                  <c:v>4</c:v>
                </c:pt>
                <c:pt idx="5">
                  <c:v>5</c:v>
                </c:pt>
                <c:pt idx="6">
                  <c:v>6</c:v>
                </c:pt>
              </c:numCache>
            </c:numRef>
          </c:cat>
          <c:val>
            <c:numRef>
              <c:f>Sheet1!$B$2:$B$8</c:f>
              <c:numCache>
                <c:formatCode>0.0%</c:formatCode>
                <c:ptCount val="7"/>
                <c:pt idx="0">
                  <c:v>1.9E-2</c:v>
                </c:pt>
                <c:pt idx="1">
                  <c:v>2.8000000000000001E-2</c:v>
                </c:pt>
                <c:pt idx="2">
                  <c:v>0.04</c:v>
                </c:pt>
                <c:pt idx="3">
                  <c:v>5.8999999999999997E-2</c:v>
                </c:pt>
                <c:pt idx="4">
                  <c:v>8.5000000000000006E-2</c:v>
                </c:pt>
                <c:pt idx="5">
                  <c:v>0.125</c:v>
                </c:pt>
                <c:pt idx="6">
                  <c:v>0.185</c:v>
                </c:pt>
              </c:numCache>
            </c:numRef>
          </c:val>
          <c:extLst>
            <c:ext xmlns:c16="http://schemas.microsoft.com/office/drawing/2014/chart" uri="{C3380CC4-5D6E-409C-BE32-E72D297353CC}">
              <c16:uniqueId val="{00000007-DB6C-43D9-94F3-1E407EE55D07}"/>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8-DB6C-43D9-94F3-1E407EE55D07}"/>
              </c:ext>
            </c:extLst>
          </c:dPt>
          <c:dPt>
            <c:idx val="1"/>
            <c:invertIfNegative val="0"/>
            <c:bubble3D val="0"/>
            <c:extLst>
              <c:ext xmlns:c16="http://schemas.microsoft.com/office/drawing/2014/chart" uri="{C3380CC4-5D6E-409C-BE32-E72D297353CC}">
                <c16:uniqueId val="{00000009-DB6C-43D9-94F3-1E407EE55D07}"/>
              </c:ext>
            </c:extLst>
          </c:dPt>
          <c:dPt>
            <c:idx val="2"/>
            <c:invertIfNegative val="0"/>
            <c:bubble3D val="0"/>
            <c:extLst>
              <c:ext xmlns:c16="http://schemas.microsoft.com/office/drawing/2014/chart" uri="{C3380CC4-5D6E-409C-BE32-E72D297353CC}">
                <c16:uniqueId val="{0000000A-DB6C-43D9-94F3-1E407EE55D07}"/>
              </c:ext>
            </c:extLst>
          </c:dPt>
          <c:dPt>
            <c:idx val="3"/>
            <c:invertIfNegative val="0"/>
            <c:bubble3D val="0"/>
            <c:extLst>
              <c:ext xmlns:c16="http://schemas.microsoft.com/office/drawing/2014/chart" uri="{C3380CC4-5D6E-409C-BE32-E72D297353CC}">
                <c16:uniqueId val="{0000000B-DB6C-43D9-94F3-1E407EE55D07}"/>
              </c:ext>
            </c:extLst>
          </c:dPt>
          <c:cat>
            <c:numRef>
              <c:f>Sheet1!$A$2:$A$8</c:f>
              <c:numCache>
                <c:formatCode>General</c:formatCode>
                <c:ptCount val="7"/>
                <c:pt idx="0">
                  <c:v>0</c:v>
                </c:pt>
                <c:pt idx="1">
                  <c:v>1</c:v>
                </c:pt>
                <c:pt idx="2">
                  <c:v>2</c:v>
                </c:pt>
                <c:pt idx="3">
                  <c:v>3</c:v>
                </c:pt>
                <c:pt idx="4">
                  <c:v>4</c:v>
                </c:pt>
                <c:pt idx="5">
                  <c:v>5</c:v>
                </c:pt>
                <c:pt idx="6">
                  <c:v>6</c:v>
                </c:pt>
              </c:numCache>
            </c:numRef>
          </c:cat>
          <c:val>
            <c:numRef>
              <c:f>Sheet1!$C$2:$C$8</c:f>
              <c:numCache>
                <c:formatCode>0.0%</c:formatCode>
                <c:ptCount val="7"/>
                <c:pt idx="0">
                  <c:v>0.98099999999999998</c:v>
                </c:pt>
                <c:pt idx="1">
                  <c:v>0.97199999999999998</c:v>
                </c:pt>
                <c:pt idx="2">
                  <c:v>0.96</c:v>
                </c:pt>
                <c:pt idx="3">
                  <c:v>0.94099999999999995</c:v>
                </c:pt>
                <c:pt idx="4">
                  <c:v>0.91500000000000004</c:v>
                </c:pt>
                <c:pt idx="5">
                  <c:v>0.875</c:v>
                </c:pt>
                <c:pt idx="6">
                  <c:v>0.81499999999999995</c:v>
                </c:pt>
              </c:numCache>
            </c:numRef>
          </c:val>
          <c:extLst>
            <c:ext xmlns:c16="http://schemas.microsoft.com/office/drawing/2014/chart" uri="{C3380CC4-5D6E-409C-BE32-E72D297353CC}">
              <c16:uniqueId val="{0000000C-DB6C-43D9-94F3-1E407EE55D07}"/>
            </c:ext>
          </c:extLst>
        </c:ser>
        <c:dLbls>
          <c:showLegendKey val="0"/>
          <c:showVal val="0"/>
          <c:showCatName val="0"/>
          <c:showSerName val="0"/>
          <c:showPercent val="0"/>
          <c:showBubbleSize val="0"/>
        </c:dLbls>
        <c:gapWidth val="135"/>
        <c:gapDepth val="226"/>
        <c:shape val="cylinder"/>
        <c:axId val="-2067361528"/>
        <c:axId val="-2067358424"/>
        <c:axId val="0"/>
      </c:bar3DChart>
      <c:catAx>
        <c:axId val="-2067361528"/>
        <c:scaling>
          <c:orientation val="minMax"/>
        </c:scaling>
        <c:delete val="0"/>
        <c:axPos val="b"/>
        <c:numFmt formatCode="General" sourceLinked="0"/>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58424"/>
        <c:crosses val="autoZero"/>
        <c:auto val="1"/>
        <c:lblAlgn val="ctr"/>
        <c:lblOffset val="100"/>
        <c:noMultiLvlLbl val="0"/>
      </c:catAx>
      <c:valAx>
        <c:axId val="-2067358424"/>
        <c:scaling>
          <c:orientation val="minMax"/>
          <c:max val="0.2"/>
          <c:min val="0"/>
        </c:scaling>
        <c:delete val="0"/>
        <c:axPos val="l"/>
        <c:numFmt formatCode="0%" sourceLinked="1"/>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61528"/>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7.1575361106279753E-2"/>
          <c:y val="1.9392225518957466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FF5353"/>
            </a:solidFill>
          </c:spPr>
          <c:invertIfNegative val="0"/>
          <c:dPt>
            <c:idx val="0"/>
            <c:invertIfNegative val="0"/>
            <c:bubble3D val="0"/>
            <c:spPr>
              <a:solidFill>
                <a:srgbClr val="FF5353"/>
              </a:solidFill>
            </c:spPr>
            <c:extLst>
              <c:ext xmlns:c16="http://schemas.microsoft.com/office/drawing/2014/chart" uri="{C3380CC4-5D6E-409C-BE32-E72D297353CC}">
                <c16:uniqueId val="{00000001-DB6C-43D9-94F3-1E407EE55D07}"/>
              </c:ext>
            </c:extLst>
          </c:dPt>
          <c:dPt>
            <c:idx val="1"/>
            <c:invertIfNegative val="0"/>
            <c:bubble3D val="0"/>
            <c:extLst>
              <c:ext xmlns:c16="http://schemas.microsoft.com/office/drawing/2014/chart" uri="{C3380CC4-5D6E-409C-BE32-E72D297353CC}">
                <c16:uniqueId val="{00000002-DB6C-43D9-94F3-1E407EE55D07}"/>
              </c:ext>
            </c:extLst>
          </c:dPt>
          <c:dPt>
            <c:idx val="2"/>
            <c:invertIfNegative val="0"/>
            <c:bubble3D val="0"/>
            <c:extLst>
              <c:ext xmlns:c16="http://schemas.microsoft.com/office/drawing/2014/chart" uri="{C3380CC4-5D6E-409C-BE32-E72D297353CC}">
                <c16:uniqueId val="{00000003-DB6C-43D9-94F3-1E407EE55D07}"/>
              </c:ext>
            </c:extLst>
          </c:dPt>
          <c:dPt>
            <c:idx val="3"/>
            <c:invertIfNegative val="0"/>
            <c:bubble3D val="0"/>
            <c:extLst>
              <c:ext xmlns:c16="http://schemas.microsoft.com/office/drawing/2014/chart" uri="{C3380CC4-5D6E-409C-BE32-E72D297353CC}">
                <c16:uniqueId val="{00000005-DB6C-43D9-94F3-1E407EE55D07}"/>
              </c:ext>
            </c:extLst>
          </c:dPt>
          <c:dPt>
            <c:idx val="5"/>
            <c:invertIfNegative val="0"/>
            <c:bubble3D val="0"/>
            <c:extLst>
              <c:ext xmlns:c16="http://schemas.microsoft.com/office/drawing/2014/chart" uri="{C3380CC4-5D6E-409C-BE32-E72D297353CC}">
                <c16:uniqueId val="{00000006-DB6C-43D9-94F3-1E407EE55D07}"/>
              </c:ext>
            </c:extLst>
          </c:dPt>
          <c:dLbls>
            <c:spPr>
              <a:noFill/>
              <a:ln>
                <a:noFill/>
              </a:ln>
              <a:effectLst/>
            </c:spPr>
            <c:txPr>
              <a:bodyPr wrap="square" lIns="38100" tIns="19050" rIns="38100" bIns="19050" anchor="ctr">
                <a:spAutoFit/>
              </a:bodyPr>
              <a:lstStyle/>
              <a:p>
                <a:pPr>
                  <a:defRPr sz="700" b="1">
                    <a:solidFill>
                      <a:schemeClr val="tx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Sheet1!$A$2:$A$7</c:f>
              <c:numCache>
                <c:formatCode>General</c:formatCode>
                <c:ptCount val="6"/>
                <c:pt idx="0">
                  <c:v>0</c:v>
                </c:pt>
                <c:pt idx="1">
                  <c:v>1</c:v>
                </c:pt>
                <c:pt idx="2">
                  <c:v>2</c:v>
                </c:pt>
                <c:pt idx="3">
                  <c:v>3</c:v>
                </c:pt>
                <c:pt idx="4">
                  <c:v>4</c:v>
                </c:pt>
                <c:pt idx="5">
                  <c:v>5</c:v>
                </c:pt>
              </c:numCache>
            </c:numRef>
          </c:cat>
          <c:val>
            <c:numRef>
              <c:f>Sheet1!$B$2:$B$7</c:f>
              <c:numCache>
                <c:formatCode>0.00%</c:formatCode>
                <c:ptCount val="6"/>
                <c:pt idx="0">
                  <c:v>1.1299999999999999E-2</c:v>
                </c:pt>
                <c:pt idx="1">
                  <c:v>1.0200000000000001E-2</c:v>
                </c:pt>
                <c:pt idx="2">
                  <c:v>1.8800000000000001E-2</c:v>
                </c:pt>
                <c:pt idx="3">
                  <c:v>3.7400000000000003E-2</c:v>
                </c:pt>
                <c:pt idx="4" formatCode="0.0%">
                  <c:v>8.6999999999999994E-2</c:v>
                </c:pt>
                <c:pt idx="5" formatCode="0.0%">
                  <c:v>0.125</c:v>
                </c:pt>
              </c:numCache>
            </c:numRef>
          </c:val>
          <c:extLst>
            <c:ext xmlns:c16="http://schemas.microsoft.com/office/drawing/2014/chart" uri="{C3380CC4-5D6E-409C-BE32-E72D297353CC}">
              <c16:uniqueId val="{00000007-DB6C-43D9-94F3-1E407EE55D07}"/>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8-DB6C-43D9-94F3-1E407EE55D07}"/>
              </c:ext>
            </c:extLst>
          </c:dPt>
          <c:dPt>
            <c:idx val="1"/>
            <c:invertIfNegative val="0"/>
            <c:bubble3D val="0"/>
            <c:extLst>
              <c:ext xmlns:c16="http://schemas.microsoft.com/office/drawing/2014/chart" uri="{C3380CC4-5D6E-409C-BE32-E72D297353CC}">
                <c16:uniqueId val="{00000009-DB6C-43D9-94F3-1E407EE55D07}"/>
              </c:ext>
            </c:extLst>
          </c:dPt>
          <c:dPt>
            <c:idx val="2"/>
            <c:invertIfNegative val="0"/>
            <c:bubble3D val="0"/>
            <c:extLst>
              <c:ext xmlns:c16="http://schemas.microsoft.com/office/drawing/2014/chart" uri="{C3380CC4-5D6E-409C-BE32-E72D297353CC}">
                <c16:uniqueId val="{0000000A-DB6C-43D9-94F3-1E407EE55D07}"/>
              </c:ext>
            </c:extLst>
          </c:dPt>
          <c:dPt>
            <c:idx val="3"/>
            <c:invertIfNegative val="0"/>
            <c:bubble3D val="0"/>
            <c:extLst>
              <c:ext xmlns:c16="http://schemas.microsoft.com/office/drawing/2014/chart" uri="{C3380CC4-5D6E-409C-BE32-E72D297353CC}">
                <c16:uniqueId val="{0000000B-DB6C-43D9-94F3-1E407EE55D07}"/>
              </c:ext>
            </c:extLst>
          </c:dPt>
          <c:cat>
            <c:numRef>
              <c:f>Sheet1!$A$2:$A$7</c:f>
              <c:numCache>
                <c:formatCode>General</c:formatCode>
                <c:ptCount val="6"/>
                <c:pt idx="0">
                  <c:v>0</c:v>
                </c:pt>
                <c:pt idx="1">
                  <c:v>1</c:v>
                </c:pt>
                <c:pt idx="2">
                  <c:v>2</c:v>
                </c:pt>
                <c:pt idx="3">
                  <c:v>3</c:v>
                </c:pt>
                <c:pt idx="4">
                  <c:v>4</c:v>
                </c:pt>
                <c:pt idx="5">
                  <c:v>5</c:v>
                </c:pt>
              </c:numCache>
            </c:numRef>
          </c:cat>
          <c:val>
            <c:numRef>
              <c:f>Sheet1!$C$2:$C$7</c:f>
              <c:numCache>
                <c:formatCode>0.00%</c:formatCode>
                <c:ptCount val="6"/>
                <c:pt idx="0" formatCode="0.0%">
                  <c:v>0.98870000000000002</c:v>
                </c:pt>
                <c:pt idx="1">
                  <c:v>0.98980000000000001</c:v>
                </c:pt>
                <c:pt idx="2">
                  <c:v>0.98119999999999996</c:v>
                </c:pt>
                <c:pt idx="3">
                  <c:v>0.96260000000000001</c:v>
                </c:pt>
                <c:pt idx="4" formatCode="0.0%">
                  <c:v>0.91300000000000003</c:v>
                </c:pt>
                <c:pt idx="5" formatCode="0.0%">
                  <c:v>0.875</c:v>
                </c:pt>
              </c:numCache>
            </c:numRef>
          </c:val>
          <c:extLst>
            <c:ext xmlns:c16="http://schemas.microsoft.com/office/drawing/2014/chart" uri="{C3380CC4-5D6E-409C-BE32-E72D297353CC}">
              <c16:uniqueId val="{0000000C-DB6C-43D9-94F3-1E407EE55D07}"/>
            </c:ext>
          </c:extLst>
        </c:ser>
        <c:dLbls>
          <c:showLegendKey val="0"/>
          <c:showVal val="0"/>
          <c:showCatName val="0"/>
          <c:showSerName val="0"/>
          <c:showPercent val="0"/>
          <c:showBubbleSize val="0"/>
        </c:dLbls>
        <c:gapWidth val="135"/>
        <c:gapDepth val="226"/>
        <c:shape val="cylinder"/>
        <c:axId val="-2067361528"/>
        <c:axId val="-2067358424"/>
        <c:axId val="0"/>
      </c:bar3DChart>
      <c:catAx>
        <c:axId val="-2067361528"/>
        <c:scaling>
          <c:orientation val="minMax"/>
        </c:scaling>
        <c:delete val="0"/>
        <c:axPos val="b"/>
        <c:numFmt formatCode="General" sourceLinked="0"/>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58424"/>
        <c:crosses val="autoZero"/>
        <c:auto val="1"/>
        <c:lblAlgn val="ctr"/>
        <c:lblOffset val="100"/>
        <c:noMultiLvlLbl val="0"/>
      </c:catAx>
      <c:valAx>
        <c:axId val="-2067358424"/>
        <c:scaling>
          <c:orientation val="minMax"/>
          <c:max val="0.2"/>
          <c:min val="0"/>
        </c:scaling>
        <c:delete val="0"/>
        <c:axPos val="l"/>
        <c:numFmt formatCode="0%" sourceLinked="1"/>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61528"/>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linicaltrials.gov/ct2/show/NCT02239120"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tctmd.com/news/navigate-esus-rivaroxaban-fails-prevent-more-recurrent-cryptogenic-strokes-aspirin"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3677504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t>See</a:t>
            </a:r>
            <a:r>
              <a:rPr lang="en-US" altLang="en-US" b="0" baseline="0" dirty="0"/>
              <a:t> next slide</a:t>
            </a:r>
            <a:endParaRPr lang="en-US" altLang="en-US" b="0"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413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altLang="en-US" sz="1200" b="1" dirty="0">
              <a:latin typeface="+mn-lt"/>
            </a:endParaRPr>
          </a:p>
          <a:p>
            <a:pPr marL="79919" marR="84783" defTabSz="959023">
              <a:lnSpc>
                <a:spcPts val="964"/>
              </a:lnSpc>
              <a:spcBef>
                <a:spcPts val="451"/>
              </a:spcBef>
              <a:defRPr/>
            </a:pPr>
            <a:r>
              <a:rPr lang="en-CA" sz="1200" spc="30" dirty="0">
                <a:solidFill>
                  <a:srgbClr val="363435"/>
                </a:solidFill>
                <a:latin typeface="+mn-lt"/>
                <a:cs typeface="Times New Roman"/>
              </a:rPr>
              <a:t>A</a:t>
            </a:r>
            <a:r>
              <a:rPr lang="en-CA" sz="1200" spc="-4" dirty="0">
                <a:solidFill>
                  <a:srgbClr val="363435"/>
                </a:solidFill>
                <a:latin typeface="+mn-lt"/>
                <a:cs typeface="Times New Roman"/>
              </a:rPr>
              <a:t>mo</a:t>
            </a:r>
            <a:r>
              <a:rPr lang="en-CA" sz="1200" spc="-9" dirty="0">
                <a:solidFill>
                  <a:srgbClr val="363435"/>
                </a:solidFill>
                <a:latin typeface="+mn-lt"/>
                <a:cs typeface="Times New Roman"/>
              </a:rPr>
              <a:t>n</a:t>
            </a:r>
            <a:r>
              <a:rPr lang="en-CA" sz="1200" dirty="0">
                <a:solidFill>
                  <a:srgbClr val="363435"/>
                </a:solidFill>
                <a:latin typeface="+mn-lt"/>
                <a:cs typeface="Times New Roman"/>
              </a:rPr>
              <a:t>g</a:t>
            </a:r>
            <a:r>
              <a:rPr lang="en-CA" sz="1200" spc="19" dirty="0">
                <a:solidFill>
                  <a:srgbClr val="363435"/>
                </a:solidFill>
                <a:latin typeface="+mn-lt"/>
                <a:cs typeface="Times New Roman"/>
              </a:rPr>
              <a:t> </a:t>
            </a:r>
            <a:r>
              <a:rPr lang="en-CA" sz="1200" spc="4" dirty="0">
                <a:solidFill>
                  <a:srgbClr val="363435"/>
                </a:solidFill>
                <a:latin typeface="+mn-lt"/>
                <a:cs typeface="Times New Roman"/>
              </a:rPr>
              <a:t>p</a:t>
            </a:r>
            <a:r>
              <a:rPr lang="en-CA" sz="1200" dirty="0">
                <a:solidFill>
                  <a:srgbClr val="363435"/>
                </a:solidFill>
                <a:latin typeface="+mn-lt"/>
                <a:cs typeface="Times New Roman"/>
              </a:rPr>
              <a:t>a</a:t>
            </a:r>
            <a:r>
              <a:rPr lang="en-CA" sz="1200" spc="41" dirty="0">
                <a:solidFill>
                  <a:srgbClr val="363435"/>
                </a:solidFill>
                <a:latin typeface="+mn-lt"/>
                <a:cs typeface="Times New Roman"/>
              </a:rPr>
              <a:t>t</a:t>
            </a:r>
            <a:r>
              <a:rPr lang="en-CA" sz="1200" spc="-4" dirty="0">
                <a:solidFill>
                  <a:srgbClr val="363435"/>
                </a:solidFill>
                <a:latin typeface="+mn-lt"/>
                <a:cs typeface="Times New Roman"/>
              </a:rPr>
              <a:t>i</a:t>
            </a:r>
            <a:r>
              <a:rPr lang="en-CA" sz="1200" dirty="0">
                <a:solidFill>
                  <a:srgbClr val="363435"/>
                </a:solidFill>
                <a:latin typeface="+mn-lt"/>
                <a:cs typeface="Times New Roman"/>
              </a:rPr>
              <a:t>e</a:t>
            </a:r>
            <a:r>
              <a:rPr lang="en-CA" sz="1200" spc="-9" dirty="0">
                <a:solidFill>
                  <a:srgbClr val="363435"/>
                </a:solidFill>
                <a:latin typeface="+mn-lt"/>
                <a:cs typeface="Times New Roman"/>
              </a:rPr>
              <a:t>n</a:t>
            </a:r>
            <a:r>
              <a:rPr lang="en-CA" sz="1200" spc="30" dirty="0">
                <a:solidFill>
                  <a:srgbClr val="363435"/>
                </a:solidFill>
                <a:latin typeface="+mn-lt"/>
                <a:cs typeface="Times New Roman"/>
              </a:rPr>
              <a:t>t</a:t>
            </a:r>
            <a:r>
              <a:rPr lang="en-CA" sz="1200" dirty="0">
                <a:solidFill>
                  <a:srgbClr val="363435"/>
                </a:solidFill>
                <a:latin typeface="+mn-lt"/>
                <a:cs typeface="Times New Roman"/>
              </a:rPr>
              <a:t>s</a:t>
            </a:r>
            <a:r>
              <a:rPr lang="en-CA" sz="1200" spc="163" dirty="0">
                <a:solidFill>
                  <a:srgbClr val="363435"/>
                </a:solidFill>
                <a:latin typeface="+mn-lt"/>
                <a:cs typeface="Times New Roman"/>
              </a:rPr>
              <a:t> </a:t>
            </a:r>
            <a:r>
              <a:rPr lang="en-CA" sz="1200" spc="26" dirty="0">
                <a:solidFill>
                  <a:srgbClr val="363435"/>
                </a:solidFill>
                <a:latin typeface="+mn-lt"/>
                <a:cs typeface="Times New Roman"/>
              </a:rPr>
              <a:t>w</a:t>
            </a:r>
            <a:r>
              <a:rPr lang="en-CA" sz="1200" spc="-4" dirty="0">
                <a:solidFill>
                  <a:srgbClr val="363435"/>
                </a:solidFill>
                <a:latin typeface="+mn-lt"/>
                <a:cs typeface="Times New Roman"/>
              </a:rPr>
              <a:t>i</a:t>
            </a:r>
            <a:r>
              <a:rPr lang="en-CA" sz="1200" spc="41" dirty="0">
                <a:solidFill>
                  <a:srgbClr val="363435"/>
                </a:solidFill>
                <a:latin typeface="+mn-lt"/>
                <a:cs typeface="Times New Roman"/>
              </a:rPr>
              <a:t>t</a:t>
            </a:r>
            <a:r>
              <a:rPr lang="en-CA" sz="1200" dirty="0">
                <a:solidFill>
                  <a:srgbClr val="363435"/>
                </a:solidFill>
                <a:latin typeface="+mn-lt"/>
                <a:cs typeface="Times New Roman"/>
              </a:rPr>
              <a:t>h</a:t>
            </a:r>
            <a:r>
              <a:rPr lang="en-CA" sz="1200" spc="50" dirty="0">
                <a:solidFill>
                  <a:srgbClr val="363435"/>
                </a:solidFill>
                <a:latin typeface="+mn-lt"/>
                <a:cs typeface="Times New Roman"/>
              </a:rPr>
              <a:t> </a:t>
            </a:r>
            <a:r>
              <a:rPr lang="en-CA" sz="1200" dirty="0">
                <a:solidFill>
                  <a:srgbClr val="363435"/>
                </a:solidFill>
                <a:latin typeface="+mn-lt"/>
                <a:cs typeface="Times New Roman"/>
              </a:rPr>
              <a:t>a</a:t>
            </a:r>
            <a:r>
              <a:rPr lang="en-CA" sz="1200" spc="36" dirty="0">
                <a:solidFill>
                  <a:srgbClr val="363435"/>
                </a:solidFill>
                <a:latin typeface="+mn-lt"/>
                <a:cs typeface="Times New Roman"/>
              </a:rPr>
              <a:t> </a:t>
            </a:r>
            <a:r>
              <a:rPr lang="en-CA" sz="1200" spc="4" dirty="0">
                <a:solidFill>
                  <a:srgbClr val="363435"/>
                </a:solidFill>
                <a:latin typeface="+mn-lt"/>
                <a:cs typeface="Times New Roman"/>
              </a:rPr>
              <a:t>r</a:t>
            </a:r>
            <a:r>
              <a:rPr lang="en-CA" sz="1200" spc="9" dirty="0">
                <a:solidFill>
                  <a:srgbClr val="363435"/>
                </a:solidFill>
                <a:latin typeface="+mn-lt"/>
                <a:cs typeface="Times New Roman"/>
              </a:rPr>
              <a:t>ec</a:t>
            </a:r>
            <a:r>
              <a:rPr lang="en-CA" sz="1200" dirty="0">
                <a:solidFill>
                  <a:srgbClr val="363435"/>
                </a:solidFill>
                <a:latin typeface="+mn-lt"/>
                <a:cs typeface="Times New Roman"/>
              </a:rPr>
              <a:t>e</a:t>
            </a:r>
            <a:r>
              <a:rPr lang="en-CA" sz="1200" spc="-9" dirty="0">
                <a:solidFill>
                  <a:srgbClr val="363435"/>
                </a:solidFill>
                <a:latin typeface="+mn-lt"/>
                <a:cs typeface="Times New Roman"/>
              </a:rPr>
              <a:t>n</a:t>
            </a:r>
            <a:r>
              <a:rPr lang="en-CA" sz="1200" dirty="0">
                <a:solidFill>
                  <a:srgbClr val="363435"/>
                </a:solidFill>
                <a:latin typeface="+mn-lt"/>
                <a:cs typeface="Times New Roman"/>
              </a:rPr>
              <a:t>t</a:t>
            </a:r>
            <a:r>
              <a:rPr lang="en-CA" sz="1200" spc="84" dirty="0">
                <a:solidFill>
                  <a:srgbClr val="363435"/>
                </a:solidFill>
                <a:latin typeface="+mn-lt"/>
                <a:cs typeface="Times New Roman"/>
              </a:rPr>
              <a:t> </a:t>
            </a:r>
            <a:r>
              <a:rPr lang="en-CA" sz="1200" spc="4" dirty="0">
                <a:solidFill>
                  <a:srgbClr val="363435"/>
                </a:solidFill>
                <a:latin typeface="+mn-lt"/>
                <a:cs typeface="Times New Roman"/>
              </a:rPr>
              <a:t>c</a:t>
            </a:r>
            <a:r>
              <a:rPr lang="en-CA" sz="1200" spc="52" dirty="0">
                <a:solidFill>
                  <a:srgbClr val="363435"/>
                </a:solidFill>
                <a:latin typeface="+mn-lt"/>
                <a:cs typeface="Times New Roman"/>
              </a:rPr>
              <a:t>r</a:t>
            </a:r>
            <a:r>
              <a:rPr lang="en-CA" sz="1200" spc="36" dirty="0">
                <a:solidFill>
                  <a:srgbClr val="363435"/>
                </a:solidFill>
                <a:latin typeface="+mn-lt"/>
                <a:cs typeface="Times New Roman"/>
              </a:rPr>
              <a:t>y</a:t>
            </a:r>
            <a:r>
              <a:rPr lang="en-CA" sz="1200" dirty="0">
                <a:solidFill>
                  <a:srgbClr val="363435"/>
                </a:solidFill>
                <a:latin typeface="+mn-lt"/>
                <a:cs typeface="Times New Roman"/>
              </a:rPr>
              <a:t>p</a:t>
            </a:r>
            <a:r>
              <a:rPr lang="en-CA" sz="1200" spc="26" dirty="0">
                <a:solidFill>
                  <a:srgbClr val="363435"/>
                </a:solidFill>
                <a:latin typeface="+mn-lt"/>
                <a:cs typeface="Times New Roman"/>
              </a:rPr>
              <a:t>t</a:t>
            </a:r>
            <a:r>
              <a:rPr lang="en-CA" sz="1200" dirty="0">
                <a:solidFill>
                  <a:srgbClr val="363435"/>
                </a:solidFill>
                <a:latin typeface="+mn-lt"/>
                <a:cs typeface="Times New Roman"/>
              </a:rPr>
              <a:t>o</a:t>
            </a:r>
            <a:r>
              <a:rPr lang="en-CA" sz="1200" spc="4" dirty="0">
                <a:solidFill>
                  <a:srgbClr val="363435"/>
                </a:solidFill>
                <a:latin typeface="+mn-lt"/>
                <a:cs typeface="Times New Roman"/>
              </a:rPr>
              <a:t>g</a:t>
            </a:r>
            <a:r>
              <a:rPr lang="en-CA" sz="1200" dirty="0">
                <a:solidFill>
                  <a:srgbClr val="363435"/>
                </a:solidFill>
                <a:latin typeface="+mn-lt"/>
                <a:cs typeface="Times New Roman"/>
              </a:rPr>
              <a:t>e</a:t>
            </a:r>
            <a:r>
              <a:rPr lang="en-CA" sz="1200" spc="20" dirty="0">
                <a:solidFill>
                  <a:srgbClr val="363435"/>
                </a:solidFill>
                <a:latin typeface="+mn-lt"/>
                <a:cs typeface="Times New Roman"/>
              </a:rPr>
              <a:t>n</a:t>
            </a:r>
            <a:r>
              <a:rPr lang="en-CA" sz="1200" spc="-4" dirty="0">
                <a:solidFill>
                  <a:srgbClr val="363435"/>
                </a:solidFill>
                <a:latin typeface="+mn-lt"/>
                <a:cs typeface="Times New Roman"/>
              </a:rPr>
              <a:t>i</a:t>
            </a:r>
            <a:r>
              <a:rPr lang="en-CA" sz="1200" dirty="0">
                <a:solidFill>
                  <a:srgbClr val="363435"/>
                </a:solidFill>
                <a:latin typeface="+mn-lt"/>
                <a:cs typeface="Times New Roman"/>
              </a:rPr>
              <a:t>c</a:t>
            </a:r>
            <a:r>
              <a:rPr lang="en-CA" sz="1200" spc="31" dirty="0">
                <a:solidFill>
                  <a:srgbClr val="363435"/>
                </a:solidFill>
                <a:latin typeface="+mn-lt"/>
                <a:cs typeface="Times New Roman"/>
              </a:rPr>
              <a:t> </a:t>
            </a:r>
            <a:r>
              <a:rPr lang="en-CA" sz="1200" spc="-4" dirty="0">
                <a:solidFill>
                  <a:srgbClr val="363435"/>
                </a:solidFill>
                <a:latin typeface="+mn-lt"/>
                <a:cs typeface="Times New Roman"/>
              </a:rPr>
              <a:t>s</a:t>
            </a:r>
            <a:r>
              <a:rPr lang="en-CA" sz="1200" spc="41" dirty="0">
                <a:solidFill>
                  <a:srgbClr val="363435"/>
                </a:solidFill>
                <a:latin typeface="+mn-lt"/>
                <a:cs typeface="Times New Roman"/>
              </a:rPr>
              <a:t>t</a:t>
            </a:r>
            <a:r>
              <a:rPr lang="en-CA" sz="1200" spc="4" dirty="0">
                <a:solidFill>
                  <a:srgbClr val="363435"/>
                </a:solidFill>
                <a:latin typeface="+mn-lt"/>
                <a:cs typeface="Times New Roman"/>
              </a:rPr>
              <a:t>r</a:t>
            </a:r>
            <a:r>
              <a:rPr lang="en-CA" sz="1200" spc="-4" dirty="0">
                <a:solidFill>
                  <a:srgbClr val="363435"/>
                </a:solidFill>
                <a:latin typeface="+mn-lt"/>
                <a:cs typeface="Times New Roman"/>
              </a:rPr>
              <a:t>ok</a:t>
            </a:r>
            <a:r>
              <a:rPr lang="en-CA" sz="1200" dirty="0">
                <a:solidFill>
                  <a:srgbClr val="363435"/>
                </a:solidFill>
                <a:latin typeface="+mn-lt"/>
                <a:cs typeface="Times New Roman"/>
              </a:rPr>
              <a:t>e</a:t>
            </a:r>
            <a:r>
              <a:rPr lang="en-CA" sz="1200" spc="115"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r</a:t>
            </a:r>
            <a:r>
              <a:rPr lang="en-CA" sz="1200" spc="71" dirty="0">
                <a:solidFill>
                  <a:srgbClr val="363435"/>
                </a:solidFill>
                <a:latin typeface="+mn-lt"/>
                <a:cs typeface="Times New Roman"/>
              </a:rPr>
              <a:t> </a:t>
            </a:r>
            <a:r>
              <a:rPr lang="en-CA" sz="1200" spc="14" dirty="0">
                <a:solidFill>
                  <a:srgbClr val="363435"/>
                </a:solidFill>
                <a:latin typeface="+mn-lt"/>
                <a:cs typeface="Times New Roman"/>
              </a:rPr>
              <a:t>T</a:t>
            </a:r>
            <a:r>
              <a:rPr lang="en-CA" sz="1200" spc="27" dirty="0">
                <a:solidFill>
                  <a:srgbClr val="363435"/>
                </a:solidFill>
                <a:latin typeface="+mn-lt"/>
                <a:cs typeface="Times New Roman"/>
              </a:rPr>
              <a:t>I</a:t>
            </a:r>
            <a:r>
              <a:rPr lang="en-CA" sz="1200" dirty="0">
                <a:solidFill>
                  <a:srgbClr val="363435"/>
                </a:solidFill>
                <a:latin typeface="+mn-lt"/>
                <a:cs typeface="Times New Roman"/>
              </a:rPr>
              <a:t>A</a:t>
            </a:r>
            <a:r>
              <a:rPr lang="en-CA" sz="1200" spc="68" dirty="0">
                <a:solidFill>
                  <a:srgbClr val="363435"/>
                </a:solidFill>
                <a:latin typeface="+mn-lt"/>
                <a:cs typeface="Times New Roman"/>
              </a:rPr>
              <a:t> </a:t>
            </a:r>
            <a:r>
              <a:rPr lang="en-CA" sz="1200" dirty="0">
                <a:solidFill>
                  <a:srgbClr val="363435"/>
                </a:solidFill>
                <a:latin typeface="+mn-lt"/>
                <a:cs typeface="Times New Roman"/>
              </a:rPr>
              <a:t>w</a:t>
            </a:r>
            <a:r>
              <a:rPr lang="en-CA" sz="1200" spc="-4" dirty="0">
                <a:solidFill>
                  <a:srgbClr val="363435"/>
                </a:solidFill>
                <a:latin typeface="+mn-lt"/>
                <a:cs typeface="Times New Roman"/>
              </a:rPr>
              <a:t>h</a:t>
            </a:r>
            <a:r>
              <a:rPr lang="en-CA" sz="1200" dirty="0">
                <a:solidFill>
                  <a:srgbClr val="363435"/>
                </a:solidFill>
                <a:latin typeface="+mn-lt"/>
                <a:cs typeface="Times New Roman"/>
              </a:rPr>
              <a:t>o</a:t>
            </a:r>
            <a:r>
              <a:rPr lang="en-CA" sz="1200" spc="51" dirty="0">
                <a:solidFill>
                  <a:srgbClr val="363435"/>
                </a:solidFill>
                <a:latin typeface="+mn-lt"/>
                <a:cs typeface="Times New Roman"/>
              </a:rPr>
              <a:t> </a:t>
            </a:r>
            <a:r>
              <a:rPr lang="en-CA" sz="1200" spc="-4" dirty="0">
                <a:solidFill>
                  <a:srgbClr val="363435"/>
                </a:solidFill>
                <a:latin typeface="+mn-lt"/>
                <a:cs typeface="Times New Roman"/>
              </a:rPr>
              <a:t>w</a:t>
            </a:r>
            <a:r>
              <a:rPr lang="en-CA" sz="1200" dirty="0">
                <a:solidFill>
                  <a:srgbClr val="363435"/>
                </a:solidFill>
                <a:latin typeface="+mn-lt"/>
                <a:cs typeface="Times New Roman"/>
              </a:rPr>
              <a:t>e</a:t>
            </a:r>
            <a:r>
              <a:rPr lang="en-CA" sz="1200" spc="4" dirty="0">
                <a:solidFill>
                  <a:srgbClr val="363435"/>
                </a:solidFill>
                <a:latin typeface="+mn-lt"/>
                <a:cs typeface="Times New Roman"/>
              </a:rPr>
              <a:t>r</a:t>
            </a:r>
            <a:r>
              <a:rPr lang="en-CA" sz="1200" dirty="0">
                <a:solidFill>
                  <a:srgbClr val="363435"/>
                </a:solidFill>
                <a:latin typeface="+mn-lt"/>
                <a:cs typeface="Times New Roman"/>
              </a:rPr>
              <a:t>e </a:t>
            </a:r>
            <a:r>
              <a:rPr lang="en-CA" sz="1200" spc="-36" dirty="0">
                <a:solidFill>
                  <a:srgbClr val="363435"/>
                </a:solidFill>
                <a:latin typeface="+mn-lt"/>
                <a:cs typeface="Times New Roman"/>
              </a:rPr>
              <a:t>5</a:t>
            </a:r>
            <a:r>
              <a:rPr lang="en-CA" sz="1200" dirty="0">
                <a:solidFill>
                  <a:srgbClr val="363435"/>
                </a:solidFill>
                <a:latin typeface="+mn-lt"/>
                <a:cs typeface="Times New Roman"/>
              </a:rPr>
              <a:t>5</a:t>
            </a:r>
            <a:r>
              <a:rPr lang="en-CA" sz="1200" spc="31" dirty="0">
                <a:solidFill>
                  <a:srgbClr val="363435"/>
                </a:solidFill>
                <a:latin typeface="+mn-lt"/>
                <a:cs typeface="Times New Roman"/>
              </a:rPr>
              <a:t> </a:t>
            </a:r>
            <a:r>
              <a:rPr lang="en-CA" sz="1200" spc="-4" dirty="0">
                <a:solidFill>
                  <a:srgbClr val="363435"/>
                </a:solidFill>
                <a:latin typeface="+mn-lt"/>
                <a:cs typeface="Times New Roman"/>
              </a:rPr>
              <a:t>y</a:t>
            </a:r>
            <a:r>
              <a:rPr lang="en-CA" sz="1200" spc="20" dirty="0">
                <a:solidFill>
                  <a:srgbClr val="363435"/>
                </a:solidFill>
                <a:latin typeface="+mn-lt"/>
                <a:cs typeface="Times New Roman"/>
              </a:rPr>
              <a:t>e</a:t>
            </a:r>
            <a:r>
              <a:rPr lang="en-CA" sz="1200" spc="25" dirty="0">
                <a:solidFill>
                  <a:srgbClr val="363435"/>
                </a:solidFill>
                <a:latin typeface="+mn-lt"/>
                <a:cs typeface="Times New Roman"/>
              </a:rPr>
              <a:t>a</a:t>
            </a:r>
            <a:r>
              <a:rPr lang="en-CA" sz="1200" spc="15" dirty="0">
                <a:solidFill>
                  <a:srgbClr val="363435"/>
                </a:solidFill>
                <a:latin typeface="+mn-lt"/>
                <a:cs typeface="Times New Roman"/>
              </a:rPr>
              <a:t>r</a:t>
            </a:r>
            <a:r>
              <a:rPr lang="en-CA" sz="1200" dirty="0">
                <a:solidFill>
                  <a:srgbClr val="363435"/>
                </a:solidFill>
                <a:latin typeface="+mn-lt"/>
                <a:cs typeface="Times New Roman"/>
              </a:rPr>
              <a:t>s</a:t>
            </a:r>
            <a:r>
              <a:rPr lang="en-CA" sz="1200" spc="52"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 a</a:t>
            </a:r>
            <a:r>
              <a:rPr lang="en-CA" sz="1200" spc="4" dirty="0">
                <a:solidFill>
                  <a:srgbClr val="363435"/>
                </a:solidFill>
                <a:latin typeface="+mn-lt"/>
                <a:cs typeface="Times New Roman"/>
              </a:rPr>
              <a:t>g</a:t>
            </a:r>
            <a:r>
              <a:rPr lang="en-CA" sz="1200" dirty="0">
                <a:solidFill>
                  <a:srgbClr val="363435"/>
                </a:solidFill>
                <a:latin typeface="+mn-lt"/>
                <a:cs typeface="Times New Roman"/>
              </a:rPr>
              <a:t>e</a:t>
            </a:r>
            <a:r>
              <a:rPr lang="en-CA" sz="1200" spc="100"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r</a:t>
            </a:r>
            <a:r>
              <a:rPr lang="en-CA" sz="1200" spc="134" dirty="0">
                <a:solidFill>
                  <a:srgbClr val="363435"/>
                </a:solidFill>
                <a:latin typeface="+mn-lt"/>
                <a:cs typeface="Times New Roman"/>
              </a:rPr>
              <a:t> </a:t>
            </a:r>
            <a:r>
              <a:rPr lang="en-CA" sz="1200" spc="-15" dirty="0">
                <a:solidFill>
                  <a:srgbClr val="363435"/>
                </a:solidFill>
                <a:latin typeface="+mn-lt"/>
                <a:cs typeface="Times New Roman"/>
              </a:rPr>
              <a:t>ol</a:t>
            </a:r>
            <a:r>
              <a:rPr lang="en-CA" sz="1200" spc="-9" dirty="0">
                <a:solidFill>
                  <a:srgbClr val="363435"/>
                </a:solidFill>
                <a:latin typeface="+mn-lt"/>
                <a:cs typeface="Times New Roman"/>
              </a:rPr>
              <a:t>de</a:t>
            </a:r>
            <a:r>
              <a:rPr lang="en-CA" sz="1200" spc="-36" dirty="0">
                <a:solidFill>
                  <a:srgbClr val="363435"/>
                </a:solidFill>
                <a:latin typeface="+mn-lt"/>
                <a:cs typeface="Times New Roman"/>
              </a:rPr>
              <a:t>r</a:t>
            </a:r>
            <a:r>
              <a:rPr lang="en-CA" sz="1200" dirty="0">
                <a:solidFill>
                  <a:srgbClr val="363435"/>
                </a:solidFill>
                <a:latin typeface="+mn-lt"/>
                <a:cs typeface="Times New Roman"/>
              </a:rPr>
              <a:t>,</a:t>
            </a:r>
            <a:r>
              <a:rPr lang="en-CA" sz="1200" spc="145" dirty="0">
                <a:solidFill>
                  <a:srgbClr val="363435"/>
                </a:solidFill>
                <a:latin typeface="+mn-lt"/>
                <a:cs typeface="Times New Roman"/>
              </a:rPr>
              <a:t> </a:t>
            </a:r>
            <a:r>
              <a:rPr lang="en-CA" sz="1200" spc="-4" dirty="0">
                <a:solidFill>
                  <a:srgbClr val="363435"/>
                </a:solidFill>
                <a:latin typeface="+mn-lt"/>
                <a:cs typeface="Times New Roman"/>
              </a:rPr>
              <a:t>p</a:t>
            </a:r>
            <a:r>
              <a:rPr lang="en-CA" sz="1200" spc="15" dirty="0">
                <a:solidFill>
                  <a:srgbClr val="363435"/>
                </a:solidFill>
                <a:latin typeface="+mn-lt"/>
                <a:cs typeface="Times New Roman"/>
              </a:rPr>
              <a:t>a</a:t>
            </a:r>
            <a:r>
              <a:rPr lang="en-CA" sz="1200" spc="-4" dirty="0">
                <a:solidFill>
                  <a:srgbClr val="363435"/>
                </a:solidFill>
                <a:latin typeface="+mn-lt"/>
                <a:cs typeface="Times New Roman"/>
              </a:rPr>
              <a:t>r</a:t>
            </a:r>
            <a:r>
              <a:rPr lang="en-CA" sz="1200" spc="-20" dirty="0">
                <a:solidFill>
                  <a:srgbClr val="363435"/>
                </a:solidFill>
                <a:latin typeface="+mn-lt"/>
                <a:cs typeface="Times New Roman"/>
              </a:rPr>
              <a:t>o</a:t>
            </a:r>
            <a:r>
              <a:rPr lang="en-CA" sz="1200" spc="30" dirty="0">
                <a:solidFill>
                  <a:srgbClr val="363435"/>
                </a:solidFill>
                <a:latin typeface="+mn-lt"/>
                <a:cs typeface="Times New Roman"/>
              </a:rPr>
              <a:t>x</a:t>
            </a:r>
            <a:r>
              <a:rPr lang="en-CA" sz="1200" dirty="0">
                <a:solidFill>
                  <a:srgbClr val="363435"/>
                </a:solidFill>
                <a:latin typeface="+mn-lt"/>
                <a:cs typeface="Times New Roman"/>
              </a:rPr>
              <a:t>y</a:t>
            </a:r>
            <a:r>
              <a:rPr lang="en-CA" sz="1200" spc="-15" dirty="0">
                <a:solidFill>
                  <a:srgbClr val="363435"/>
                </a:solidFill>
                <a:latin typeface="+mn-lt"/>
                <a:cs typeface="Times New Roman"/>
              </a:rPr>
              <a:t>s</a:t>
            </a:r>
            <a:r>
              <a:rPr lang="en-CA" sz="1200" spc="4" dirty="0">
                <a:solidFill>
                  <a:srgbClr val="363435"/>
                </a:solidFill>
                <a:latin typeface="+mn-lt"/>
                <a:cs typeface="Times New Roman"/>
              </a:rPr>
              <a:t>m</a:t>
            </a:r>
            <a:r>
              <a:rPr lang="en-CA" sz="1200" spc="20" dirty="0">
                <a:solidFill>
                  <a:srgbClr val="363435"/>
                </a:solidFill>
                <a:latin typeface="+mn-lt"/>
                <a:cs typeface="Times New Roman"/>
              </a:rPr>
              <a:t>a</a:t>
            </a:r>
            <a:r>
              <a:rPr lang="en-CA" sz="1200" dirty="0">
                <a:solidFill>
                  <a:srgbClr val="363435"/>
                </a:solidFill>
                <a:latin typeface="+mn-lt"/>
                <a:cs typeface="Times New Roman"/>
              </a:rPr>
              <a:t>l</a:t>
            </a:r>
            <a:r>
              <a:rPr lang="en-CA" sz="1200" spc="72" dirty="0">
                <a:solidFill>
                  <a:srgbClr val="363435"/>
                </a:solidFill>
                <a:latin typeface="+mn-lt"/>
                <a:cs typeface="Times New Roman"/>
              </a:rPr>
              <a:t> </a:t>
            </a:r>
            <a:r>
              <a:rPr lang="en-CA" sz="1200" spc="-9" dirty="0">
                <a:solidFill>
                  <a:srgbClr val="363435"/>
                </a:solidFill>
                <a:latin typeface="+mn-lt"/>
                <a:cs typeface="Times New Roman"/>
              </a:rPr>
              <a:t>a</a:t>
            </a:r>
            <a:r>
              <a:rPr lang="en-CA" sz="1200" spc="30" dirty="0">
                <a:solidFill>
                  <a:srgbClr val="363435"/>
                </a:solidFill>
                <a:latin typeface="+mn-lt"/>
                <a:cs typeface="Times New Roman"/>
              </a:rPr>
              <a:t>t</a:t>
            </a:r>
            <a:r>
              <a:rPr lang="en-CA" sz="1200" spc="9" dirty="0">
                <a:solidFill>
                  <a:srgbClr val="363435"/>
                </a:solidFill>
                <a:latin typeface="+mn-lt"/>
                <a:cs typeface="Times New Roman"/>
              </a:rPr>
              <a:t>ri</a:t>
            </a:r>
            <a:r>
              <a:rPr lang="en-CA" sz="1200" spc="20" dirty="0">
                <a:solidFill>
                  <a:srgbClr val="363435"/>
                </a:solidFill>
                <a:latin typeface="+mn-lt"/>
                <a:cs typeface="Times New Roman"/>
              </a:rPr>
              <a:t>a</a:t>
            </a:r>
            <a:r>
              <a:rPr lang="en-CA" sz="1200" dirty="0">
                <a:solidFill>
                  <a:srgbClr val="363435"/>
                </a:solidFill>
                <a:latin typeface="+mn-lt"/>
                <a:cs typeface="Times New Roman"/>
              </a:rPr>
              <a:t>l</a:t>
            </a:r>
            <a:r>
              <a:rPr lang="en-CA" sz="1200" spc="112" dirty="0">
                <a:solidFill>
                  <a:srgbClr val="363435"/>
                </a:solidFill>
                <a:latin typeface="+mn-lt"/>
                <a:cs typeface="Times New Roman"/>
              </a:rPr>
              <a:t> </a:t>
            </a:r>
            <a:r>
              <a:rPr lang="en-CA" sz="1200" dirty="0">
                <a:solidFill>
                  <a:srgbClr val="363435"/>
                </a:solidFill>
                <a:latin typeface="+mn-lt"/>
                <a:cs typeface="Times New Roman"/>
              </a:rPr>
              <a:t>f</a:t>
            </a:r>
            <a:r>
              <a:rPr lang="en-CA" sz="1200" spc="-193" dirty="0">
                <a:solidFill>
                  <a:srgbClr val="363435"/>
                </a:solidFill>
                <a:latin typeface="+mn-lt"/>
                <a:cs typeface="Times New Roman"/>
              </a:rPr>
              <a:t> </a:t>
            </a:r>
            <a:r>
              <a:rPr lang="en-CA" sz="1200" spc="-9" dirty="0" err="1">
                <a:solidFill>
                  <a:srgbClr val="363435"/>
                </a:solidFill>
                <a:latin typeface="+mn-lt"/>
                <a:cs typeface="Times New Roman"/>
              </a:rPr>
              <a:t>i</a:t>
            </a:r>
            <a:r>
              <a:rPr lang="en-CA" sz="1200" spc="-15" dirty="0" err="1">
                <a:solidFill>
                  <a:srgbClr val="363435"/>
                </a:solidFill>
                <a:latin typeface="+mn-lt"/>
                <a:cs typeface="Times New Roman"/>
              </a:rPr>
              <a:t>b</a:t>
            </a:r>
            <a:r>
              <a:rPr lang="en-CA" sz="1200" spc="9" dirty="0" err="1">
                <a:solidFill>
                  <a:srgbClr val="363435"/>
                </a:solidFill>
                <a:latin typeface="+mn-lt"/>
                <a:cs typeface="Times New Roman"/>
              </a:rPr>
              <a:t>r</a:t>
            </a:r>
            <a:r>
              <a:rPr lang="en-CA" sz="1200" spc="15" dirty="0" err="1">
                <a:solidFill>
                  <a:srgbClr val="363435"/>
                </a:solidFill>
                <a:latin typeface="+mn-lt"/>
                <a:cs typeface="Times New Roman"/>
              </a:rPr>
              <a:t>il</a:t>
            </a:r>
            <a:r>
              <a:rPr lang="en-CA" sz="1200" spc="4" dirty="0" err="1">
                <a:solidFill>
                  <a:srgbClr val="363435"/>
                </a:solidFill>
                <a:latin typeface="+mn-lt"/>
                <a:cs typeface="Times New Roman"/>
              </a:rPr>
              <a:t>l</a:t>
            </a:r>
            <a:r>
              <a:rPr lang="en-CA" sz="1200" spc="-9" dirty="0" err="1">
                <a:solidFill>
                  <a:srgbClr val="363435"/>
                </a:solidFill>
                <a:latin typeface="+mn-lt"/>
                <a:cs typeface="Times New Roman"/>
              </a:rPr>
              <a:t>a</a:t>
            </a:r>
            <a:r>
              <a:rPr lang="en-CA" sz="1200" spc="30" dirty="0" err="1">
                <a:solidFill>
                  <a:srgbClr val="363435"/>
                </a:solidFill>
                <a:latin typeface="+mn-lt"/>
                <a:cs typeface="Times New Roman"/>
              </a:rPr>
              <a:t>t</a:t>
            </a:r>
            <a:r>
              <a:rPr lang="en-CA" sz="1200" spc="-15" dirty="0" err="1">
                <a:solidFill>
                  <a:srgbClr val="363435"/>
                </a:solidFill>
                <a:latin typeface="+mn-lt"/>
                <a:cs typeface="Times New Roman"/>
              </a:rPr>
              <a:t>io</a:t>
            </a:r>
            <a:r>
              <a:rPr lang="en-CA" sz="1200" dirty="0" err="1">
                <a:solidFill>
                  <a:srgbClr val="363435"/>
                </a:solidFill>
                <a:latin typeface="+mn-lt"/>
                <a:cs typeface="Times New Roman"/>
              </a:rPr>
              <a:t>n</a:t>
            </a:r>
            <a:r>
              <a:rPr lang="en-CA" sz="1200" spc="165" dirty="0">
                <a:solidFill>
                  <a:srgbClr val="363435"/>
                </a:solidFill>
                <a:latin typeface="+mn-lt"/>
                <a:cs typeface="Times New Roman"/>
              </a:rPr>
              <a:t> </a:t>
            </a:r>
            <a:r>
              <a:rPr lang="en-CA" sz="1200" spc="-9" dirty="0">
                <a:solidFill>
                  <a:srgbClr val="363435"/>
                </a:solidFill>
                <a:latin typeface="+mn-lt"/>
                <a:cs typeface="Times New Roman"/>
              </a:rPr>
              <a:t>w</a:t>
            </a:r>
            <a:r>
              <a:rPr lang="en-CA" sz="1200" dirty="0">
                <a:solidFill>
                  <a:srgbClr val="363435"/>
                </a:solidFill>
                <a:latin typeface="+mn-lt"/>
                <a:cs typeface="Times New Roman"/>
              </a:rPr>
              <a:t>as</a:t>
            </a:r>
            <a:r>
              <a:rPr lang="en-CA" sz="1200" spc="64" dirty="0">
                <a:solidFill>
                  <a:srgbClr val="363435"/>
                </a:solidFill>
                <a:latin typeface="+mn-lt"/>
                <a:cs typeface="Times New Roman"/>
              </a:rPr>
              <a:t> </a:t>
            </a:r>
            <a:r>
              <a:rPr lang="en-CA" sz="1200" dirty="0">
                <a:solidFill>
                  <a:srgbClr val="363435"/>
                </a:solidFill>
                <a:latin typeface="+mn-lt"/>
                <a:cs typeface="Times New Roman"/>
              </a:rPr>
              <a:t>c</a:t>
            </a:r>
            <a:r>
              <a:rPr lang="en-CA" sz="1200" spc="-15" dirty="0">
                <a:solidFill>
                  <a:srgbClr val="363435"/>
                </a:solidFill>
                <a:latin typeface="+mn-lt"/>
                <a:cs typeface="Times New Roman"/>
              </a:rPr>
              <a:t>o</a:t>
            </a:r>
            <a:r>
              <a:rPr lang="en-CA" sz="1200" spc="9" dirty="0">
                <a:solidFill>
                  <a:srgbClr val="363435"/>
                </a:solidFill>
                <a:latin typeface="+mn-lt"/>
                <a:cs typeface="Times New Roman"/>
              </a:rPr>
              <a:t>m</a:t>
            </a:r>
            <a:r>
              <a:rPr lang="en-CA" sz="1200" spc="-15" dirty="0">
                <a:solidFill>
                  <a:srgbClr val="363435"/>
                </a:solidFill>
                <a:latin typeface="+mn-lt"/>
                <a:cs typeface="Times New Roman"/>
              </a:rPr>
              <a:t>mon</a:t>
            </a:r>
            <a:r>
              <a:rPr lang="en-CA" sz="1200" dirty="0">
                <a:solidFill>
                  <a:srgbClr val="363435"/>
                </a:solidFill>
                <a:latin typeface="+mn-lt"/>
                <a:cs typeface="Times New Roman"/>
              </a:rPr>
              <a:t>.</a:t>
            </a:r>
            <a:r>
              <a:rPr lang="en-CA" sz="1200" spc="238" dirty="0">
                <a:solidFill>
                  <a:srgbClr val="363435"/>
                </a:solidFill>
                <a:latin typeface="+mn-lt"/>
                <a:cs typeface="Times New Roman"/>
              </a:rPr>
              <a:t> </a:t>
            </a:r>
            <a:r>
              <a:rPr lang="en-CA" sz="1200" spc="-30" dirty="0" err="1">
                <a:solidFill>
                  <a:srgbClr val="363435"/>
                </a:solidFill>
                <a:latin typeface="+mn-lt"/>
                <a:cs typeface="Times New Roman"/>
              </a:rPr>
              <a:t>N</a:t>
            </a:r>
            <a:r>
              <a:rPr lang="en-CA" sz="1200" spc="-15" dirty="0" err="1">
                <a:solidFill>
                  <a:srgbClr val="363435"/>
                </a:solidFill>
                <a:latin typeface="+mn-lt"/>
                <a:cs typeface="Times New Roman"/>
              </a:rPr>
              <a:t>o</a:t>
            </a:r>
            <a:r>
              <a:rPr lang="en-CA" sz="1200" spc="9" dirty="0" err="1">
                <a:solidFill>
                  <a:srgbClr val="363435"/>
                </a:solidFill>
                <a:latin typeface="+mn-lt"/>
                <a:cs typeface="Times New Roman"/>
              </a:rPr>
              <a:t>ni</a:t>
            </a:r>
            <a:r>
              <a:rPr lang="en-CA" sz="1200" spc="-9" dirty="0" err="1">
                <a:solidFill>
                  <a:srgbClr val="363435"/>
                </a:solidFill>
                <a:latin typeface="+mn-lt"/>
                <a:cs typeface="Times New Roman"/>
              </a:rPr>
              <a:t>nv</a:t>
            </a:r>
            <a:r>
              <a:rPr lang="en-CA" sz="1200" dirty="0" err="1">
                <a:solidFill>
                  <a:srgbClr val="363435"/>
                </a:solidFill>
                <a:latin typeface="+mn-lt"/>
                <a:cs typeface="Times New Roman"/>
              </a:rPr>
              <a:t>a</a:t>
            </a:r>
            <a:r>
              <a:rPr lang="en-CA" sz="1200" spc="-15" dirty="0" err="1">
                <a:solidFill>
                  <a:srgbClr val="363435"/>
                </a:solidFill>
                <a:latin typeface="+mn-lt"/>
                <a:cs typeface="Times New Roman"/>
              </a:rPr>
              <a:t>s</a:t>
            </a:r>
            <a:r>
              <a:rPr lang="en-CA" sz="1200" dirty="0" err="1">
                <a:solidFill>
                  <a:srgbClr val="363435"/>
                </a:solidFill>
                <a:latin typeface="+mn-lt"/>
                <a:cs typeface="Times New Roman"/>
              </a:rPr>
              <a:t>i</a:t>
            </a:r>
            <a:r>
              <a:rPr lang="en-CA" sz="1200" spc="-15" dirty="0" err="1">
                <a:solidFill>
                  <a:srgbClr val="363435"/>
                </a:solidFill>
                <a:latin typeface="+mn-lt"/>
                <a:cs typeface="Times New Roman"/>
              </a:rPr>
              <a:t>v</a:t>
            </a:r>
            <a:r>
              <a:rPr lang="en-CA" sz="1200" dirty="0" err="1">
                <a:solidFill>
                  <a:srgbClr val="363435"/>
                </a:solidFill>
                <a:latin typeface="+mn-lt"/>
                <a:cs typeface="Times New Roman"/>
              </a:rPr>
              <a:t>e</a:t>
            </a:r>
            <a:r>
              <a:rPr lang="en-CA" sz="1200" spc="72" dirty="0">
                <a:solidFill>
                  <a:srgbClr val="363435"/>
                </a:solidFill>
                <a:latin typeface="+mn-lt"/>
                <a:cs typeface="Times New Roman"/>
              </a:rPr>
              <a:t> </a:t>
            </a:r>
            <a:r>
              <a:rPr lang="en-CA" sz="1200" spc="15" dirty="0">
                <a:solidFill>
                  <a:srgbClr val="363435"/>
                </a:solidFill>
                <a:latin typeface="+mn-lt"/>
                <a:cs typeface="Times New Roman"/>
              </a:rPr>
              <a:t>a</a:t>
            </a:r>
            <a:r>
              <a:rPr lang="en-CA" sz="1200" spc="-9" dirty="0">
                <a:solidFill>
                  <a:srgbClr val="363435"/>
                </a:solidFill>
                <a:latin typeface="+mn-lt"/>
                <a:cs typeface="Times New Roman"/>
              </a:rPr>
              <a:t>m</a:t>
            </a:r>
            <a:r>
              <a:rPr lang="en-CA" sz="1200" spc="-15" dirty="0">
                <a:solidFill>
                  <a:srgbClr val="363435"/>
                </a:solidFill>
                <a:latin typeface="+mn-lt"/>
                <a:cs typeface="Times New Roman"/>
              </a:rPr>
              <a:t>b</a:t>
            </a:r>
            <a:r>
              <a:rPr lang="en-CA" sz="1200" spc="15" dirty="0">
                <a:solidFill>
                  <a:srgbClr val="363435"/>
                </a:solidFill>
                <a:latin typeface="+mn-lt"/>
                <a:cs typeface="Times New Roman"/>
              </a:rPr>
              <a:t>u</a:t>
            </a:r>
            <a:r>
              <a:rPr lang="en-CA" sz="1200" spc="4" dirty="0">
                <a:solidFill>
                  <a:srgbClr val="363435"/>
                </a:solidFill>
                <a:latin typeface="+mn-lt"/>
                <a:cs typeface="Times New Roman"/>
              </a:rPr>
              <a:t>l</a:t>
            </a:r>
            <a:r>
              <a:rPr lang="en-CA" sz="1200" spc="-26" dirty="0">
                <a:solidFill>
                  <a:srgbClr val="363435"/>
                </a:solidFill>
                <a:latin typeface="+mn-lt"/>
                <a:cs typeface="Times New Roman"/>
              </a:rPr>
              <a:t>a</a:t>
            </a:r>
            <a:r>
              <a:rPr lang="en-CA" sz="1200" spc="15" dirty="0">
                <a:solidFill>
                  <a:srgbClr val="363435"/>
                </a:solidFill>
                <a:latin typeface="+mn-lt"/>
                <a:cs typeface="Times New Roman"/>
              </a:rPr>
              <a:t>t</a:t>
            </a:r>
            <a:r>
              <a:rPr lang="en-CA" sz="1200" spc="-15" dirty="0">
                <a:solidFill>
                  <a:srgbClr val="363435"/>
                </a:solidFill>
                <a:latin typeface="+mn-lt"/>
                <a:cs typeface="Times New Roman"/>
              </a:rPr>
              <a:t>o</a:t>
            </a:r>
            <a:r>
              <a:rPr lang="en-CA" sz="1200" spc="39" dirty="0">
                <a:solidFill>
                  <a:srgbClr val="363435"/>
                </a:solidFill>
                <a:latin typeface="+mn-lt"/>
                <a:cs typeface="Times New Roman"/>
              </a:rPr>
              <a:t>r</a:t>
            </a:r>
            <a:r>
              <a:rPr lang="en-CA" sz="1200" dirty="0">
                <a:solidFill>
                  <a:srgbClr val="363435"/>
                </a:solidFill>
                <a:latin typeface="+mn-lt"/>
                <a:cs typeface="Times New Roman"/>
              </a:rPr>
              <a:t>y</a:t>
            </a:r>
            <a:r>
              <a:rPr lang="en-CA" sz="1200" spc="42" dirty="0">
                <a:solidFill>
                  <a:srgbClr val="363435"/>
                </a:solidFill>
                <a:latin typeface="+mn-lt"/>
                <a:cs typeface="Times New Roman"/>
              </a:rPr>
              <a:t> </a:t>
            </a:r>
            <a:r>
              <a:rPr lang="en-CA" sz="1200" spc="-19" dirty="0">
                <a:solidFill>
                  <a:srgbClr val="363435"/>
                </a:solidFill>
                <a:latin typeface="+mn-lt"/>
                <a:cs typeface="Times New Roman"/>
              </a:rPr>
              <a:t>E</a:t>
            </a:r>
            <a:r>
              <a:rPr lang="en-CA" sz="1200" spc="-15" dirty="0">
                <a:solidFill>
                  <a:srgbClr val="363435"/>
                </a:solidFill>
                <a:latin typeface="+mn-lt"/>
                <a:cs typeface="Times New Roman"/>
              </a:rPr>
              <a:t>C</a:t>
            </a:r>
            <a:r>
              <a:rPr lang="en-CA" sz="1200" dirty="0">
                <a:solidFill>
                  <a:srgbClr val="363435"/>
                </a:solidFill>
                <a:latin typeface="+mn-lt"/>
                <a:cs typeface="Times New Roman"/>
              </a:rPr>
              <a:t>G</a:t>
            </a:r>
            <a:r>
              <a:rPr lang="en-CA" sz="1200" spc="-38" dirty="0">
                <a:solidFill>
                  <a:srgbClr val="363435"/>
                </a:solidFill>
                <a:latin typeface="+mn-lt"/>
                <a:cs typeface="Times New Roman"/>
              </a:rPr>
              <a:t> </a:t>
            </a:r>
            <a:r>
              <a:rPr lang="en-CA" sz="1200" spc="-15" dirty="0">
                <a:solidFill>
                  <a:srgbClr val="363435"/>
                </a:solidFill>
                <a:latin typeface="+mn-lt"/>
                <a:cs typeface="Times New Roman"/>
              </a:rPr>
              <a:t>mo</a:t>
            </a:r>
            <a:r>
              <a:rPr lang="en-CA" sz="1200" spc="9" dirty="0">
                <a:solidFill>
                  <a:srgbClr val="363435"/>
                </a:solidFill>
                <a:latin typeface="+mn-lt"/>
                <a:cs typeface="Times New Roman"/>
              </a:rPr>
              <a:t>n</a:t>
            </a:r>
            <a:r>
              <a:rPr lang="en-CA" sz="1200" spc="-15" dirty="0">
                <a:solidFill>
                  <a:srgbClr val="363435"/>
                </a:solidFill>
                <a:latin typeface="+mn-lt"/>
                <a:cs typeface="Times New Roman"/>
              </a:rPr>
              <a:t>i</a:t>
            </a:r>
            <a:r>
              <a:rPr lang="en-CA" sz="1200" spc="15" dirty="0">
                <a:solidFill>
                  <a:srgbClr val="363435"/>
                </a:solidFill>
                <a:latin typeface="+mn-lt"/>
                <a:cs typeface="Times New Roman"/>
              </a:rPr>
              <a:t>t</a:t>
            </a:r>
            <a:r>
              <a:rPr lang="en-CA" sz="1200" spc="-15" dirty="0">
                <a:solidFill>
                  <a:srgbClr val="363435"/>
                </a:solidFill>
                <a:latin typeface="+mn-lt"/>
                <a:cs typeface="Times New Roman"/>
              </a:rPr>
              <a:t>o</a:t>
            </a:r>
            <a:r>
              <a:rPr lang="en-CA" sz="1200" spc="9" dirty="0">
                <a:solidFill>
                  <a:srgbClr val="363435"/>
                </a:solidFill>
                <a:latin typeface="+mn-lt"/>
                <a:cs typeface="Times New Roman"/>
              </a:rPr>
              <a:t>ri</a:t>
            </a:r>
            <a:r>
              <a:rPr lang="en-CA" sz="1200" spc="-20" dirty="0">
                <a:solidFill>
                  <a:srgbClr val="363435"/>
                </a:solidFill>
                <a:latin typeface="+mn-lt"/>
                <a:cs typeface="Times New Roman"/>
              </a:rPr>
              <a:t>n</a:t>
            </a:r>
            <a:r>
              <a:rPr lang="en-CA" sz="1200" dirty="0">
                <a:solidFill>
                  <a:srgbClr val="363435"/>
                </a:solidFill>
                <a:latin typeface="+mn-lt"/>
                <a:cs typeface="Times New Roman"/>
              </a:rPr>
              <a:t>g</a:t>
            </a:r>
            <a:r>
              <a:rPr lang="en-CA" sz="1200" spc="175" dirty="0">
                <a:solidFill>
                  <a:srgbClr val="363435"/>
                </a:solidFill>
                <a:latin typeface="+mn-lt"/>
                <a:cs typeface="Times New Roman"/>
              </a:rPr>
              <a:t> </a:t>
            </a:r>
            <a:r>
              <a:rPr lang="en-CA" sz="1200" spc="-4" dirty="0">
                <a:solidFill>
                  <a:srgbClr val="363435"/>
                </a:solidFill>
                <a:latin typeface="+mn-lt"/>
                <a:cs typeface="Times New Roman"/>
              </a:rPr>
              <a:t>f</a:t>
            </a:r>
            <a:r>
              <a:rPr lang="en-CA" sz="1200" spc="-15" dirty="0">
                <a:solidFill>
                  <a:srgbClr val="363435"/>
                </a:solidFill>
                <a:latin typeface="+mn-lt"/>
                <a:cs typeface="Times New Roman"/>
              </a:rPr>
              <a:t>o</a:t>
            </a:r>
            <a:r>
              <a:rPr lang="en-CA" sz="1200" dirty="0">
                <a:solidFill>
                  <a:srgbClr val="363435"/>
                </a:solidFill>
                <a:latin typeface="+mn-lt"/>
                <a:cs typeface="Times New Roman"/>
              </a:rPr>
              <a:t>r</a:t>
            </a:r>
            <a:r>
              <a:rPr lang="en-CA" sz="1200" spc="1" dirty="0">
                <a:solidFill>
                  <a:srgbClr val="363435"/>
                </a:solidFill>
                <a:latin typeface="+mn-lt"/>
                <a:cs typeface="Times New Roman"/>
              </a:rPr>
              <a:t> </a:t>
            </a:r>
            <a:r>
              <a:rPr lang="en-CA" sz="1200" dirty="0">
                <a:solidFill>
                  <a:srgbClr val="363435"/>
                </a:solidFill>
                <a:latin typeface="+mn-lt"/>
                <a:cs typeface="Times New Roman"/>
              </a:rPr>
              <a:t>a</a:t>
            </a:r>
            <a:r>
              <a:rPr lang="en-CA" sz="1200" spc="-16" dirty="0">
                <a:solidFill>
                  <a:srgbClr val="363435"/>
                </a:solidFill>
                <a:latin typeface="+mn-lt"/>
                <a:cs typeface="Times New Roman"/>
              </a:rPr>
              <a:t> </a:t>
            </a:r>
            <a:r>
              <a:rPr lang="en-CA" sz="1200" spc="36" dirty="0">
                <a:solidFill>
                  <a:srgbClr val="363435"/>
                </a:solidFill>
                <a:latin typeface="+mn-lt"/>
                <a:cs typeface="Times New Roman"/>
              </a:rPr>
              <a:t>t</a:t>
            </a:r>
            <a:r>
              <a:rPr lang="en-CA" sz="1200" spc="15" dirty="0">
                <a:solidFill>
                  <a:srgbClr val="363435"/>
                </a:solidFill>
                <a:latin typeface="+mn-lt"/>
                <a:cs typeface="Times New Roman"/>
              </a:rPr>
              <a:t>a</a:t>
            </a:r>
            <a:r>
              <a:rPr lang="en-CA" sz="1200" dirty="0">
                <a:solidFill>
                  <a:srgbClr val="363435"/>
                </a:solidFill>
                <a:latin typeface="+mn-lt"/>
                <a:cs typeface="Times New Roman"/>
              </a:rPr>
              <a:t>r</a:t>
            </a:r>
            <a:r>
              <a:rPr lang="en-CA" sz="1200" spc="-4" dirty="0">
                <a:solidFill>
                  <a:srgbClr val="363435"/>
                </a:solidFill>
                <a:latin typeface="+mn-lt"/>
                <a:cs typeface="Times New Roman"/>
              </a:rPr>
              <a:t>ge</a:t>
            </a:r>
            <a:r>
              <a:rPr lang="en-CA" sz="1200" dirty="0">
                <a:solidFill>
                  <a:srgbClr val="363435"/>
                </a:solidFill>
                <a:latin typeface="+mn-lt"/>
                <a:cs typeface="Times New Roman"/>
              </a:rPr>
              <a:t>t</a:t>
            </a:r>
            <a:r>
              <a:rPr lang="en-CA" sz="1200" spc="56" dirty="0">
                <a:solidFill>
                  <a:srgbClr val="363435"/>
                </a:solidFill>
                <a:latin typeface="+mn-lt"/>
                <a:cs typeface="Times New Roman"/>
              </a:rPr>
              <a:t> </a:t>
            </a:r>
            <a:r>
              <a:rPr lang="en-CA" sz="1200" spc="-15" dirty="0">
                <a:solidFill>
                  <a:srgbClr val="363435"/>
                </a:solidFill>
                <a:latin typeface="+mn-lt"/>
                <a:cs typeface="Times New Roman"/>
              </a:rPr>
              <a:t>o</a:t>
            </a:r>
            <a:r>
              <a:rPr lang="en-CA" sz="1200" dirty="0">
                <a:solidFill>
                  <a:srgbClr val="363435"/>
                </a:solidFill>
                <a:latin typeface="+mn-lt"/>
                <a:cs typeface="Times New Roman"/>
              </a:rPr>
              <a:t>f</a:t>
            </a:r>
            <a:r>
              <a:rPr lang="en-CA" sz="1200" spc="-22" dirty="0">
                <a:solidFill>
                  <a:srgbClr val="363435"/>
                </a:solidFill>
                <a:latin typeface="+mn-lt"/>
                <a:cs typeface="Times New Roman"/>
              </a:rPr>
              <a:t> </a:t>
            </a:r>
            <a:r>
              <a:rPr lang="en-CA" sz="1200" spc="-15" dirty="0">
                <a:solidFill>
                  <a:srgbClr val="363435"/>
                </a:solidFill>
                <a:latin typeface="+mn-lt"/>
                <a:cs typeface="Times New Roman"/>
              </a:rPr>
              <a:t>3</a:t>
            </a:r>
            <a:r>
              <a:rPr lang="en-CA" sz="1200" dirty="0">
                <a:solidFill>
                  <a:srgbClr val="363435"/>
                </a:solidFill>
                <a:latin typeface="+mn-lt"/>
                <a:cs typeface="Times New Roman"/>
              </a:rPr>
              <a:t>0</a:t>
            </a:r>
            <a:r>
              <a:rPr lang="en-CA" sz="1200" spc="-20" dirty="0">
                <a:solidFill>
                  <a:srgbClr val="363435"/>
                </a:solidFill>
                <a:latin typeface="+mn-lt"/>
                <a:cs typeface="Times New Roman"/>
              </a:rPr>
              <a:t> </a:t>
            </a:r>
            <a:r>
              <a:rPr lang="en-CA" sz="1200" spc="9" dirty="0">
                <a:solidFill>
                  <a:srgbClr val="363435"/>
                </a:solidFill>
                <a:latin typeface="+mn-lt"/>
                <a:cs typeface="Times New Roman"/>
              </a:rPr>
              <a:t>d</a:t>
            </a:r>
            <a:r>
              <a:rPr lang="en-CA" sz="1200" spc="-4" dirty="0">
                <a:solidFill>
                  <a:srgbClr val="363435"/>
                </a:solidFill>
                <a:latin typeface="+mn-lt"/>
                <a:cs typeface="Times New Roman"/>
              </a:rPr>
              <a:t>a</a:t>
            </a:r>
            <a:r>
              <a:rPr lang="en-CA" sz="1200" dirty="0">
                <a:solidFill>
                  <a:srgbClr val="363435"/>
                </a:solidFill>
                <a:latin typeface="+mn-lt"/>
                <a:cs typeface="Times New Roman"/>
              </a:rPr>
              <a:t>ys</a:t>
            </a:r>
            <a:r>
              <a:rPr lang="en-CA" sz="1200" spc="-4" dirty="0">
                <a:solidFill>
                  <a:srgbClr val="363435"/>
                </a:solidFill>
                <a:latin typeface="+mn-lt"/>
                <a:cs typeface="Times New Roman"/>
              </a:rPr>
              <a:t> </a:t>
            </a:r>
            <a:r>
              <a:rPr lang="en-CA" sz="1200" spc="-15" dirty="0" err="1">
                <a:solidFill>
                  <a:srgbClr val="363435"/>
                </a:solidFill>
                <a:latin typeface="+mn-lt"/>
                <a:cs typeface="Times New Roman"/>
              </a:rPr>
              <a:t>s</a:t>
            </a:r>
            <a:r>
              <a:rPr lang="en-CA" sz="1200" spc="-20" dirty="0" err="1">
                <a:solidFill>
                  <a:srgbClr val="363435"/>
                </a:solidFill>
                <a:latin typeface="+mn-lt"/>
                <a:cs typeface="Times New Roman"/>
              </a:rPr>
              <a:t>i</a:t>
            </a:r>
            <a:r>
              <a:rPr lang="en-CA" sz="1200" spc="15" dirty="0" err="1">
                <a:solidFill>
                  <a:srgbClr val="363435"/>
                </a:solidFill>
                <a:latin typeface="+mn-lt"/>
                <a:cs typeface="Times New Roman"/>
              </a:rPr>
              <a:t>g</a:t>
            </a:r>
            <a:r>
              <a:rPr lang="en-CA" sz="1200" spc="9" dirty="0" err="1">
                <a:solidFill>
                  <a:srgbClr val="363435"/>
                </a:solidFill>
                <a:latin typeface="+mn-lt"/>
                <a:cs typeface="Times New Roman"/>
              </a:rPr>
              <a:t>ni</a:t>
            </a:r>
            <a:r>
              <a:rPr lang="en-CA" sz="1200" dirty="0" err="1">
                <a:solidFill>
                  <a:srgbClr val="363435"/>
                </a:solidFill>
                <a:latin typeface="+mn-lt"/>
                <a:cs typeface="Times New Roman"/>
              </a:rPr>
              <a:t>f</a:t>
            </a:r>
            <a:r>
              <a:rPr lang="en-CA" sz="1200" spc="-193" dirty="0">
                <a:solidFill>
                  <a:srgbClr val="363435"/>
                </a:solidFill>
                <a:latin typeface="+mn-lt"/>
                <a:cs typeface="Times New Roman"/>
              </a:rPr>
              <a:t> </a:t>
            </a:r>
            <a:r>
              <a:rPr lang="en-CA" sz="1200" spc="-15" dirty="0" err="1">
                <a:solidFill>
                  <a:srgbClr val="363435"/>
                </a:solidFill>
                <a:latin typeface="+mn-lt"/>
                <a:cs typeface="Times New Roman"/>
              </a:rPr>
              <a:t>i</a:t>
            </a:r>
            <a:r>
              <a:rPr lang="en-CA" sz="1200" spc="15" dirty="0" err="1">
                <a:solidFill>
                  <a:srgbClr val="363435"/>
                </a:solidFill>
                <a:latin typeface="+mn-lt"/>
                <a:cs typeface="Times New Roman"/>
              </a:rPr>
              <a:t>ca</a:t>
            </a:r>
            <a:r>
              <a:rPr lang="en-CA" sz="1200" spc="-20" dirty="0" err="1">
                <a:solidFill>
                  <a:srgbClr val="363435"/>
                </a:solidFill>
                <a:latin typeface="+mn-lt"/>
                <a:cs typeface="Times New Roman"/>
              </a:rPr>
              <a:t>n</a:t>
            </a:r>
            <a:r>
              <a:rPr lang="en-CA" sz="1200" spc="30" dirty="0" err="1">
                <a:solidFill>
                  <a:srgbClr val="363435"/>
                </a:solidFill>
                <a:latin typeface="+mn-lt"/>
                <a:cs typeface="Times New Roman"/>
              </a:rPr>
              <a:t>t</a:t>
            </a:r>
            <a:r>
              <a:rPr lang="en-CA" sz="1200" spc="-4" dirty="0" err="1">
                <a:solidFill>
                  <a:srgbClr val="363435"/>
                </a:solidFill>
                <a:latin typeface="+mn-lt"/>
                <a:cs typeface="Times New Roman"/>
              </a:rPr>
              <a:t>l</a:t>
            </a:r>
            <a:r>
              <a:rPr lang="en-CA" sz="1200" dirty="0" err="1">
                <a:solidFill>
                  <a:srgbClr val="363435"/>
                </a:solidFill>
                <a:latin typeface="+mn-lt"/>
                <a:cs typeface="Times New Roman"/>
              </a:rPr>
              <a:t>y</a:t>
            </a:r>
            <a:r>
              <a:rPr lang="en-CA" sz="1200" spc="6" dirty="0">
                <a:solidFill>
                  <a:srgbClr val="363435"/>
                </a:solidFill>
                <a:latin typeface="+mn-lt"/>
                <a:cs typeface="Times New Roman"/>
              </a:rPr>
              <a:t> </a:t>
            </a:r>
            <a:r>
              <a:rPr lang="en-CA" sz="1200" spc="9" dirty="0">
                <a:solidFill>
                  <a:srgbClr val="363435"/>
                </a:solidFill>
                <a:latin typeface="+mn-lt"/>
                <a:cs typeface="Times New Roman"/>
              </a:rPr>
              <a:t>i</a:t>
            </a:r>
            <a:r>
              <a:rPr lang="en-CA" sz="1200" spc="-20" dirty="0">
                <a:solidFill>
                  <a:srgbClr val="363435"/>
                </a:solidFill>
                <a:latin typeface="+mn-lt"/>
                <a:cs typeface="Times New Roman"/>
              </a:rPr>
              <a:t>m</a:t>
            </a:r>
            <a:r>
              <a:rPr lang="en-CA" sz="1200" spc="-15" dirty="0">
                <a:solidFill>
                  <a:srgbClr val="363435"/>
                </a:solidFill>
                <a:latin typeface="+mn-lt"/>
                <a:cs typeface="Times New Roman"/>
              </a:rPr>
              <a:t>p</a:t>
            </a:r>
            <a:r>
              <a:rPr lang="en-CA" sz="1200" spc="-4" dirty="0">
                <a:solidFill>
                  <a:srgbClr val="363435"/>
                </a:solidFill>
                <a:latin typeface="+mn-lt"/>
                <a:cs typeface="Times New Roman"/>
              </a:rPr>
              <a:t>ro</a:t>
            </a:r>
            <a:r>
              <a:rPr lang="en-CA" sz="1200" spc="-15" dirty="0">
                <a:solidFill>
                  <a:srgbClr val="363435"/>
                </a:solidFill>
                <a:latin typeface="+mn-lt"/>
                <a:cs typeface="Times New Roman"/>
              </a:rPr>
              <a:t>v</a:t>
            </a:r>
            <a:r>
              <a:rPr lang="en-CA" sz="1200" dirty="0">
                <a:solidFill>
                  <a:srgbClr val="363435"/>
                </a:solidFill>
                <a:latin typeface="+mn-lt"/>
                <a:cs typeface="Times New Roman"/>
              </a:rPr>
              <a:t>ed</a:t>
            </a:r>
            <a:r>
              <a:rPr lang="en-CA" sz="1200" spc="-20" dirty="0">
                <a:solidFill>
                  <a:srgbClr val="363435"/>
                </a:solidFill>
                <a:latin typeface="+mn-lt"/>
                <a:cs typeface="Times New Roman"/>
              </a:rPr>
              <a:t> </a:t>
            </a:r>
            <a:r>
              <a:rPr lang="en-CA" sz="1200" spc="30" dirty="0">
                <a:solidFill>
                  <a:srgbClr val="363435"/>
                </a:solidFill>
                <a:latin typeface="+mn-lt"/>
                <a:cs typeface="Times New Roman"/>
              </a:rPr>
              <a:t>t</a:t>
            </a:r>
            <a:r>
              <a:rPr lang="en-CA" sz="1200" spc="-15" dirty="0">
                <a:solidFill>
                  <a:srgbClr val="363435"/>
                </a:solidFill>
                <a:latin typeface="+mn-lt"/>
                <a:cs typeface="Times New Roman"/>
              </a:rPr>
              <a:t>h</a:t>
            </a:r>
            <a:r>
              <a:rPr lang="en-CA" sz="1200" dirty="0">
                <a:solidFill>
                  <a:srgbClr val="363435"/>
                </a:solidFill>
                <a:latin typeface="+mn-lt"/>
                <a:cs typeface="Times New Roman"/>
              </a:rPr>
              <a:t>e</a:t>
            </a:r>
            <a:r>
              <a:rPr lang="en-CA" sz="1200" spc="35" dirty="0">
                <a:solidFill>
                  <a:srgbClr val="363435"/>
                </a:solidFill>
                <a:latin typeface="+mn-lt"/>
                <a:cs typeface="Times New Roman"/>
              </a:rPr>
              <a:t> </a:t>
            </a:r>
            <a:r>
              <a:rPr lang="en-CA" sz="1200" spc="-9" dirty="0">
                <a:solidFill>
                  <a:srgbClr val="363435"/>
                </a:solidFill>
                <a:latin typeface="+mn-lt"/>
                <a:cs typeface="Times New Roman"/>
              </a:rPr>
              <a:t>d</a:t>
            </a:r>
            <a:r>
              <a:rPr lang="en-CA" sz="1200" spc="-4" dirty="0">
                <a:solidFill>
                  <a:srgbClr val="363435"/>
                </a:solidFill>
                <a:latin typeface="+mn-lt"/>
                <a:cs typeface="Times New Roman"/>
              </a:rPr>
              <a:t>e</a:t>
            </a:r>
            <a:r>
              <a:rPr lang="en-CA" sz="1200" spc="9" dirty="0">
                <a:solidFill>
                  <a:srgbClr val="363435"/>
                </a:solidFill>
                <a:latin typeface="+mn-lt"/>
                <a:cs typeface="Times New Roman"/>
              </a:rPr>
              <a:t>t</a:t>
            </a:r>
            <a:r>
              <a:rPr lang="en-CA" sz="1200" dirty="0">
                <a:solidFill>
                  <a:srgbClr val="363435"/>
                </a:solidFill>
                <a:latin typeface="+mn-lt"/>
                <a:cs typeface="Times New Roman"/>
              </a:rPr>
              <a:t>ec</a:t>
            </a:r>
            <a:r>
              <a:rPr lang="en-CA" sz="1200" spc="30" dirty="0">
                <a:solidFill>
                  <a:srgbClr val="363435"/>
                </a:solidFill>
                <a:latin typeface="+mn-lt"/>
                <a:cs typeface="Times New Roman"/>
              </a:rPr>
              <a:t>t</a:t>
            </a:r>
            <a:r>
              <a:rPr lang="en-CA" sz="1200" spc="-15" dirty="0">
                <a:solidFill>
                  <a:srgbClr val="363435"/>
                </a:solidFill>
                <a:latin typeface="+mn-lt"/>
                <a:cs typeface="Times New Roman"/>
              </a:rPr>
              <a:t>io</a:t>
            </a:r>
            <a:r>
              <a:rPr lang="en-CA" sz="1200" dirty="0">
                <a:solidFill>
                  <a:srgbClr val="363435"/>
                </a:solidFill>
                <a:latin typeface="+mn-lt"/>
                <a:cs typeface="Times New Roman"/>
              </a:rPr>
              <a:t>n </a:t>
            </a:r>
            <a:r>
              <a:rPr lang="en-CA" sz="1200" spc="-15" dirty="0">
                <a:solidFill>
                  <a:srgbClr val="363435"/>
                </a:solidFill>
                <a:latin typeface="+mn-lt"/>
                <a:cs typeface="Times New Roman"/>
              </a:rPr>
              <a:t>o</a:t>
            </a:r>
            <a:r>
              <a:rPr lang="en-CA" sz="1200" dirty="0">
                <a:solidFill>
                  <a:srgbClr val="363435"/>
                </a:solidFill>
                <a:latin typeface="+mn-lt"/>
                <a:cs typeface="Times New Roman"/>
              </a:rPr>
              <a:t>f</a:t>
            </a:r>
            <a:r>
              <a:rPr lang="en-CA" sz="1200" spc="24" dirty="0">
                <a:solidFill>
                  <a:srgbClr val="363435"/>
                </a:solidFill>
                <a:latin typeface="+mn-lt"/>
                <a:cs typeface="Times New Roman"/>
              </a:rPr>
              <a:t> </a:t>
            </a:r>
            <a:r>
              <a:rPr lang="en-CA" sz="1200" spc="-9" dirty="0">
                <a:solidFill>
                  <a:srgbClr val="363435"/>
                </a:solidFill>
                <a:latin typeface="+mn-lt"/>
                <a:cs typeface="Times New Roman"/>
              </a:rPr>
              <a:t>a</a:t>
            </a:r>
            <a:r>
              <a:rPr lang="en-CA" sz="1200" spc="30" dirty="0">
                <a:solidFill>
                  <a:srgbClr val="363435"/>
                </a:solidFill>
                <a:latin typeface="+mn-lt"/>
                <a:cs typeface="Times New Roman"/>
              </a:rPr>
              <a:t>t</a:t>
            </a:r>
            <a:r>
              <a:rPr lang="en-CA" sz="1200" spc="9" dirty="0">
                <a:solidFill>
                  <a:srgbClr val="363435"/>
                </a:solidFill>
                <a:latin typeface="+mn-lt"/>
                <a:cs typeface="Times New Roman"/>
              </a:rPr>
              <a:t>ri</a:t>
            </a:r>
            <a:r>
              <a:rPr lang="en-CA" sz="1200" spc="20" dirty="0">
                <a:solidFill>
                  <a:srgbClr val="363435"/>
                </a:solidFill>
                <a:latin typeface="+mn-lt"/>
                <a:cs typeface="Times New Roman"/>
              </a:rPr>
              <a:t>a</a:t>
            </a:r>
            <a:r>
              <a:rPr lang="en-CA" sz="1200" dirty="0">
                <a:solidFill>
                  <a:srgbClr val="363435"/>
                </a:solidFill>
                <a:latin typeface="+mn-lt"/>
                <a:cs typeface="Times New Roman"/>
              </a:rPr>
              <a:t>l</a:t>
            </a:r>
            <a:r>
              <a:rPr lang="en-CA" sz="1200" spc="65" dirty="0">
                <a:solidFill>
                  <a:srgbClr val="363435"/>
                </a:solidFill>
                <a:latin typeface="+mn-lt"/>
                <a:cs typeface="Times New Roman"/>
              </a:rPr>
              <a:t> </a:t>
            </a:r>
            <a:r>
              <a:rPr lang="en-CA" sz="1200" dirty="0">
                <a:solidFill>
                  <a:srgbClr val="363435"/>
                </a:solidFill>
                <a:latin typeface="+mn-lt"/>
                <a:cs typeface="Times New Roman"/>
              </a:rPr>
              <a:t>f</a:t>
            </a:r>
            <a:r>
              <a:rPr lang="en-CA" sz="1200" spc="-193" dirty="0">
                <a:solidFill>
                  <a:srgbClr val="363435"/>
                </a:solidFill>
                <a:latin typeface="+mn-lt"/>
                <a:cs typeface="Times New Roman"/>
              </a:rPr>
              <a:t> </a:t>
            </a:r>
            <a:r>
              <a:rPr lang="en-CA" sz="1200" spc="-9" dirty="0" err="1">
                <a:solidFill>
                  <a:srgbClr val="363435"/>
                </a:solidFill>
                <a:latin typeface="+mn-lt"/>
                <a:cs typeface="Times New Roman"/>
              </a:rPr>
              <a:t>i</a:t>
            </a:r>
            <a:r>
              <a:rPr lang="en-CA" sz="1200" spc="-15" dirty="0" err="1">
                <a:solidFill>
                  <a:srgbClr val="363435"/>
                </a:solidFill>
                <a:latin typeface="+mn-lt"/>
                <a:cs typeface="Times New Roman"/>
              </a:rPr>
              <a:t>b</a:t>
            </a:r>
            <a:r>
              <a:rPr lang="en-CA" sz="1200" spc="9" dirty="0" err="1">
                <a:solidFill>
                  <a:srgbClr val="363435"/>
                </a:solidFill>
                <a:latin typeface="+mn-lt"/>
                <a:cs typeface="Times New Roman"/>
              </a:rPr>
              <a:t>r</a:t>
            </a:r>
            <a:r>
              <a:rPr lang="en-CA" sz="1200" spc="15" dirty="0" err="1">
                <a:solidFill>
                  <a:srgbClr val="363435"/>
                </a:solidFill>
                <a:latin typeface="+mn-lt"/>
                <a:cs typeface="Times New Roman"/>
              </a:rPr>
              <a:t>il</a:t>
            </a:r>
            <a:r>
              <a:rPr lang="en-CA" sz="1200" spc="4" dirty="0" err="1">
                <a:solidFill>
                  <a:srgbClr val="363435"/>
                </a:solidFill>
                <a:latin typeface="+mn-lt"/>
                <a:cs typeface="Times New Roman"/>
              </a:rPr>
              <a:t>l</a:t>
            </a:r>
            <a:r>
              <a:rPr lang="en-CA" sz="1200" spc="-9" dirty="0" err="1">
                <a:solidFill>
                  <a:srgbClr val="363435"/>
                </a:solidFill>
                <a:latin typeface="+mn-lt"/>
                <a:cs typeface="Times New Roman"/>
              </a:rPr>
              <a:t>a</a:t>
            </a:r>
            <a:r>
              <a:rPr lang="en-CA" sz="1200" spc="30" dirty="0" err="1">
                <a:solidFill>
                  <a:srgbClr val="363435"/>
                </a:solidFill>
                <a:latin typeface="+mn-lt"/>
                <a:cs typeface="Times New Roman"/>
              </a:rPr>
              <a:t>t</a:t>
            </a:r>
            <a:r>
              <a:rPr lang="en-CA" sz="1200" spc="-15" dirty="0" err="1">
                <a:solidFill>
                  <a:srgbClr val="363435"/>
                </a:solidFill>
                <a:latin typeface="+mn-lt"/>
                <a:cs typeface="Times New Roman"/>
              </a:rPr>
              <a:t>io</a:t>
            </a:r>
            <a:r>
              <a:rPr lang="en-CA" sz="1200" dirty="0" err="1">
                <a:solidFill>
                  <a:srgbClr val="363435"/>
                </a:solidFill>
                <a:latin typeface="+mn-lt"/>
                <a:cs typeface="Times New Roman"/>
              </a:rPr>
              <a:t>n</a:t>
            </a:r>
            <a:r>
              <a:rPr lang="en-CA" sz="1200" spc="117" dirty="0">
                <a:solidFill>
                  <a:srgbClr val="363435"/>
                </a:solidFill>
                <a:latin typeface="+mn-lt"/>
                <a:cs typeface="Times New Roman"/>
              </a:rPr>
              <a:t> </a:t>
            </a:r>
            <a:r>
              <a:rPr lang="en-CA" sz="1200" spc="-9" dirty="0">
                <a:solidFill>
                  <a:srgbClr val="363435"/>
                </a:solidFill>
                <a:latin typeface="+mn-lt"/>
                <a:cs typeface="Times New Roman"/>
              </a:rPr>
              <a:t>b</a:t>
            </a:r>
            <a:r>
              <a:rPr lang="en-CA" sz="1200" dirty="0">
                <a:solidFill>
                  <a:srgbClr val="363435"/>
                </a:solidFill>
                <a:latin typeface="+mn-lt"/>
                <a:cs typeface="Times New Roman"/>
              </a:rPr>
              <a:t>y</a:t>
            </a:r>
            <a:r>
              <a:rPr lang="en-CA" sz="1200" spc="51" dirty="0">
                <a:solidFill>
                  <a:srgbClr val="363435"/>
                </a:solidFill>
                <a:latin typeface="+mn-lt"/>
                <a:cs typeface="Times New Roman"/>
              </a:rPr>
              <a:t> </a:t>
            </a:r>
            <a:r>
              <a:rPr lang="en-CA" sz="1200" dirty="0">
                <a:solidFill>
                  <a:srgbClr val="363435"/>
                </a:solidFill>
                <a:latin typeface="+mn-lt"/>
                <a:cs typeface="Times New Roman"/>
              </a:rPr>
              <a:t>a</a:t>
            </a:r>
            <a:r>
              <a:rPr lang="en-CA" sz="1200" spc="30" dirty="0">
                <a:solidFill>
                  <a:srgbClr val="363435"/>
                </a:solidFill>
                <a:latin typeface="+mn-lt"/>
                <a:cs typeface="Times New Roman"/>
              </a:rPr>
              <a:t> </a:t>
            </a:r>
            <a:r>
              <a:rPr lang="en-CA" sz="1200" spc="4" dirty="0">
                <a:solidFill>
                  <a:srgbClr val="363435"/>
                </a:solidFill>
                <a:latin typeface="+mn-lt"/>
                <a:cs typeface="Times New Roman"/>
              </a:rPr>
              <a:t>f</a:t>
            </a:r>
            <a:r>
              <a:rPr lang="en-CA" sz="1200" spc="-15" dirty="0">
                <a:solidFill>
                  <a:srgbClr val="363435"/>
                </a:solidFill>
                <a:latin typeface="+mn-lt"/>
                <a:cs typeface="Times New Roman"/>
              </a:rPr>
              <a:t>a</a:t>
            </a:r>
            <a:r>
              <a:rPr lang="en-CA" sz="1200" dirty="0">
                <a:solidFill>
                  <a:srgbClr val="363435"/>
                </a:solidFill>
                <a:latin typeface="+mn-lt"/>
                <a:cs typeface="Times New Roman"/>
              </a:rPr>
              <a:t>c</a:t>
            </a:r>
            <a:r>
              <a:rPr lang="en-CA" sz="1200" spc="15" dirty="0">
                <a:solidFill>
                  <a:srgbClr val="363435"/>
                </a:solidFill>
                <a:latin typeface="+mn-lt"/>
                <a:cs typeface="Times New Roman"/>
              </a:rPr>
              <a:t>t</a:t>
            </a:r>
            <a:r>
              <a:rPr lang="en-CA" sz="1200" spc="-15" dirty="0">
                <a:solidFill>
                  <a:srgbClr val="363435"/>
                </a:solidFill>
                <a:latin typeface="+mn-lt"/>
                <a:cs typeface="Times New Roman"/>
              </a:rPr>
              <a:t>o</a:t>
            </a:r>
            <a:r>
              <a:rPr lang="en-CA" sz="1200" dirty="0">
                <a:solidFill>
                  <a:srgbClr val="363435"/>
                </a:solidFill>
                <a:latin typeface="+mn-lt"/>
                <a:cs typeface="Times New Roman"/>
              </a:rPr>
              <a:t>r</a:t>
            </a:r>
            <a:r>
              <a:rPr lang="en-CA" sz="1200" spc="58" dirty="0">
                <a:solidFill>
                  <a:srgbClr val="363435"/>
                </a:solidFill>
                <a:latin typeface="+mn-lt"/>
                <a:cs typeface="Times New Roman"/>
              </a:rPr>
              <a:t> </a:t>
            </a:r>
            <a:r>
              <a:rPr lang="en-CA" sz="1200" spc="-15" dirty="0">
                <a:solidFill>
                  <a:srgbClr val="363435"/>
                </a:solidFill>
                <a:latin typeface="+mn-lt"/>
                <a:cs typeface="Times New Roman"/>
              </a:rPr>
              <a:t>o</a:t>
            </a:r>
            <a:r>
              <a:rPr lang="en-CA" sz="1200" dirty="0">
                <a:solidFill>
                  <a:srgbClr val="363435"/>
                </a:solidFill>
                <a:latin typeface="+mn-lt"/>
                <a:cs typeface="Times New Roman"/>
              </a:rPr>
              <a:t>f</a:t>
            </a:r>
            <a:r>
              <a:rPr lang="en-CA" sz="1200" spc="24" dirty="0">
                <a:solidFill>
                  <a:srgbClr val="363435"/>
                </a:solidFill>
                <a:latin typeface="+mn-lt"/>
                <a:cs typeface="Times New Roman"/>
              </a:rPr>
              <a:t> </a:t>
            </a:r>
            <a:r>
              <a:rPr lang="en-CA" sz="1200" spc="-15" dirty="0">
                <a:solidFill>
                  <a:srgbClr val="363435"/>
                </a:solidFill>
                <a:latin typeface="+mn-lt"/>
                <a:cs typeface="Times New Roman"/>
              </a:rPr>
              <a:t>mo</a:t>
            </a:r>
            <a:r>
              <a:rPr lang="en-CA" sz="1200" spc="-4" dirty="0">
                <a:solidFill>
                  <a:srgbClr val="363435"/>
                </a:solidFill>
                <a:latin typeface="+mn-lt"/>
                <a:cs typeface="Times New Roman"/>
              </a:rPr>
              <a:t>r</a:t>
            </a:r>
            <a:r>
              <a:rPr lang="en-CA" sz="1200" dirty="0">
                <a:solidFill>
                  <a:srgbClr val="363435"/>
                </a:solidFill>
                <a:latin typeface="+mn-lt"/>
                <a:cs typeface="Times New Roman"/>
              </a:rPr>
              <a:t>e</a:t>
            </a:r>
            <a:r>
              <a:rPr lang="en-CA" sz="1200" spc="98" dirty="0">
                <a:solidFill>
                  <a:srgbClr val="363435"/>
                </a:solidFill>
                <a:latin typeface="+mn-lt"/>
                <a:cs typeface="Times New Roman"/>
              </a:rPr>
              <a:t> </a:t>
            </a:r>
            <a:r>
              <a:rPr lang="en-CA" sz="1200" spc="30" dirty="0">
                <a:solidFill>
                  <a:srgbClr val="363435"/>
                </a:solidFill>
                <a:latin typeface="+mn-lt"/>
                <a:cs typeface="Times New Roman"/>
              </a:rPr>
              <a:t>t</a:t>
            </a:r>
            <a:r>
              <a:rPr lang="en-CA" sz="1200" spc="4" dirty="0">
                <a:solidFill>
                  <a:srgbClr val="363435"/>
                </a:solidFill>
                <a:latin typeface="+mn-lt"/>
                <a:cs typeface="Times New Roman"/>
              </a:rPr>
              <a:t>h</a:t>
            </a:r>
            <a:r>
              <a:rPr lang="en-CA" sz="1200" spc="15" dirty="0">
                <a:solidFill>
                  <a:srgbClr val="363435"/>
                </a:solidFill>
                <a:latin typeface="+mn-lt"/>
                <a:cs typeface="Times New Roman"/>
              </a:rPr>
              <a:t>a</a:t>
            </a:r>
            <a:r>
              <a:rPr lang="en-CA" sz="1200" dirty="0">
                <a:solidFill>
                  <a:srgbClr val="363435"/>
                </a:solidFill>
                <a:latin typeface="+mn-lt"/>
                <a:cs typeface="Times New Roman"/>
              </a:rPr>
              <a:t>n</a:t>
            </a:r>
            <a:r>
              <a:rPr lang="en-CA" sz="1200" spc="137" dirty="0">
                <a:solidFill>
                  <a:srgbClr val="363435"/>
                </a:solidFill>
                <a:latin typeface="+mn-lt"/>
                <a:cs typeface="Times New Roman"/>
              </a:rPr>
              <a:t> </a:t>
            </a:r>
            <a:r>
              <a:rPr lang="en-CA" sz="1200" dirty="0">
                <a:solidFill>
                  <a:srgbClr val="363435"/>
                </a:solidFill>
                <a:latin typeface="+mn-lt"/>
                <a:cs typeface="Times New Roman"/>
              </a:rPr>
              <a:t>f</a:t>
            </a:r>
            <a:r>
              <a:rPr lang="en-CA" sz="1200" spc="-193" dirty="0">
                <a:solidFill>
                  <a:srgbClr val="363435"/>
                </a:solidFill>
                <a:latin typeface="+mn-lt"/>
                <a:cs typeface="Times New Roman"/>
              </a:rPr>
              <a:t> </a:t>
            </a:r>
            <a:r>
              <a:rPr lang="en-CA" sz="1200" dirty="0" err="1">
                <a:solidFill>
                  <a:srgbClr val="363435"/>
                </a:solidFill>
                <a:latin typeface="+mn-lt"/>
                <a:cs typeface="Times New Roman"/>
              </a:rPr>
              <a:t>i</a:t>
            </a:r>
            <a:r>
              <a:rPr lang="en-CA" sz="1200" spc="-14" dirty="0" err="1">
                <a:solidFill>
                  <a:srgbClr val="363435"/>
                </a:solidFill>
                <a:latin typeface="+mn-lt"/>
                <a:cs typeface="Times New Roman"/>
              </a:rPr>
              <a:t>v</a:t>
            </a:r>
            <a:r>
              <a:rPr lang="en-CA" sz="1200" dirty="0" err="1">
                <a:solidFill>
                  <a:srgbClr val="363435"/>
                </a:solidFill>
                <a:latin typeface="+mn-lt"/>
                <a:cs typeface="Times New Roman"/>
              </a:rPr>
              <a:t>e</a:t>
            </a:r>
            <a:r>
              <a:rPr lang="en-CA" sz="1200" spc="61" dirty="0">
                <a:solidFill>
                  <a:srgbClr val="363435"/>
                </a:solidFill>
                <a:latin typeface="+mn-lt"/>
                <a:cs typeface="Times New Roman"/>
              </a:rPr>
              <a:t> </a:t>
            </a:r>
            <a:r>
              <a:rPr lang="en-CA" sz="1200" spc="15" dirty="0">
                <a:solidFill>
                  <a:srgbClr val="363435"/>
                </a:solidFill>
                <a:latin typeface="+mn-lt"/>
                <a:cs typeface="Times New Roman"/>
              </a:rPr>
              <a:t>a</a:t>
            </a:r>
            <a:r>
              <a:rPr lang="en-CA" sz="1200" spc="-15" dirty="0">
                <a:solidFill>
                  <a:srgbClr val="363435"/>
                </a:solidFill>
                <a:latin typeface="+mn-lt"/>
                <a:cs typeface="Times New Roman"/>
              </a:rPr>
              <a:t>n</a:t>
            </a:r>
            <a:r>
              <a:rPr lang="en-CA" sz="1200" dirty="0">
                <a:solidFill>
                  <a:srgbClr val="363435"/>
                </a:solidFill>
                <a:latin typeface="+mn-lt"/>
                <a:cs typeface="Times New Roman"/>
              </a:rPr>
              <a:t>d</a:t>
            </a:r>
            <a:r>
              <a:rPr lang="en-CA" sz="1200" spc="93" dirty="0">
                <a:solidFill>
                  <a:srgbClr val="363435"/>
                </a:solidFill>
                <a:latin typeface="+mn-lt"/>
                <a:cs typeface="Times New Roman"/>
              </a:rPr>
              <a:t> </a:t>
            </a:r>
            <a:r>
              <a:rPr lang="en-CA" sz="1200" spc="-15" dirty="0">
                <a:solidFill>
                  <a:srgbClr val="363435"/>
                </a:solidFill>
                <a:latin typeface="+mn-lt"/>
                <a:cs typeface="Times New Roman"/>
              </a:rPr>
              <a:t>n</a:t>
            </a:r>
            <a:r>
              <a:rPr lang="en-CA" sz="1200" spc="9" dirty="0">
                <a:solidFill>
                  <a:srgbClr val="363435"/>
                </a:solidFill>
                <a:latin typeface="+mn-lt"/>
                <a:cs typeface="Times New Roman"/>
              </a:rPr>
              <a:t>e</a:t>
            </a:r>
            <a:r>
              <a:rPr lang="en-CA" sz="1200" spc="15" dirty="0">
                <a:solidFill>
                  <a:srgbClr val="363435"/>
                </a:solidFill>
                <a:latin typeface="+mn-lt"/>
                <a:cs typeface="Times New Roman"/>
              </a:rPr>
              <a:t>a</a:t>
            </a:r>
            <a:r>
              <a:rPr lang="en-CA" sz="1200" spc="-4" dirty="0">
                <a:solidFill>
                  <a:srgbClr val="363435"/>
                </a:solidFill>
                <a:latin typeface="+mn-lt"/>
                <a:cs typeface="Times New Roman"/>
              </a:rPr>
              <a:t>rl</a:t>
            </a:r>
            <a:r>
              <a:rPr lang="en-CA" sz="1200" dirty="0">
                <a:solidFill>
                  <a:srgbClr val="363435"/>
                </a:solidFill>
                <a:latin typeface="+mn-lt"/>
                <a:cs typeface="Times New Roman"/>
              </a:rPr>
              <a:t>y</a:t>
            </a:r>
            <a:r>
              <a:rPr lang="en-CA" sz="1200" spc="26" dirty="0">
                <a:solidFill>
                  <a:srgbClr val="363435"/>
                </a:solidFill>
                <a:latin typeface="+mn-lt"/>
                <a:cs typeface="Times New Roman"/>
              </a:rPr>
              <a:t> </a:t>
            </a:r>
            <a:r>
              <a:rPr lang="en-CA" sz="1200" spc="-9" dirty="0">
                <a:solidFill>
                  <a:srgbClr val="363435"/>
                </a:solidFill>
                <a:latin typeface="+mn-lt"/>
                <a:cs typeface="Times New Roman"/>
              </a:rPr>
              <a:t>d</a:t>
            </a:r>
            <a:r>
              <a:rPr lang="en-CA" sz="1200" spc="-15" dirty="0">
                <a:solidFill>
                  <a:srgbClr val="363435"/>
                </a:solidFill>
                <a:latin typeface="+mn-lt"/>
                <a:cs typeface="Times New Roman"/>
              </a:rPr>
              <a:t>o</a:t>
            </a:r>
            <a:r>
              <a:rPr lang="en-CA" sz="1200" spc="-9" dirty="0">
                <a:solidFill>
                  <a:srgbClr val="363435"/>
                </a:solidFill>
                <a:latin typeface="+mn-lt"/>
                <a:cs typeface="Times New Roman"/>
              </a:rPr>
              <a:t>u</a:t>
            </a:r>
            <a:r>
              <a:rPr lang="en-CA" sz="1200" spc="-15" dirty="0">
                <a:solidFill>
                  <a:srgbClr val="363435"/>
                </a:solidFill>
                <a:latin typeface="+mn-lt"/>
                <a:cs typeface="Times New Roman"/>
              </a:rPr>
              <a:t>bl</a:t>
            </a:r>
            <a:r>
              <a:rPr lang="en-CA" sz="1200" dirty="0">
                <a:solidFill>
                  <a:srgbClr val="363435"/>
                </a:solidFill>
                <a:latin typeface="+mn-lt"/>
                <a:cs typeface="Times New Roman"/>
              </a:rPr>
              <a:t>ed</a:t>
            </a:r>
            <a:r>
              <a:rPr lang="en-CA" sz="1200" spc="107" dirty="0">
                <a:solidFill>
                  <a:srgbClr val="363435"/>
                </a:solidFill>
                <a:latin typeface="+mn-lt"/>
                <a:cs typeface="Times New Roman"/>
              </a:rPr>
              <a:t> </a:t>
            </a:r>
            <a:r>
              <a:rPr lang="en-CA" sz="1200" spc="30" dirty="0">
                <a:solidFill>
                  <a:srgbClr val="363435"/>
                </a:solidFill>
                <a:latin typeface="+mn-lt"/>
                <a:cs typeface="Times New Roman"/>
              </a:rPr>
              <a:t>t</a:t>
            </a:r>
            <a:r>
              <a:rPr lang="en-CA" sz="1200" spc="-15" dirty="0">
                <a:solidFill>
                  <a:srgbClr val="363435"/>
                </a:solidFill>
                <a:latin typeface="+mn-lt"/>
                <a:cs typeface="Times New Roman"/>
              </a:rPr>
              <a:t>h</a:t>
            </a:r>
            <a:r>
              <a:rPr lang="en-CA" sz="1200" dirty="0">
                <a:solidFill>
                  <a:srgbClr val="363435"/>
                </a:solidFill>
                <a:latin typeface="+mn-lt"/>
                <a:cs typeface="Times New Roman"/>
              </a:rPr>
              <a:t>e</a:t>
            </a:r>
            <a:r>
              <a:rPr lang="en-CA" sz="1200" spc="82" dirty="0">
                <a:solidFill>
                  <a:srgbClr val="363435"/>
                </a:solidFill>
                <a:latin typeface="+mn-lt"/>
                <a:cs typeface="Times New Roman"/>
              </a:rPr>
              <a:t> </a:t>
            </a:r>
            <a:r>
              <a:rPr lang="en-CA" sz="1200" spc="4" dirty="0">
                <a:solidFill>
                  <a:srgbClr val="363435"/>
                </a:solidFill>
                <a:latin typeface="+mn-lt"/>
                <a:cs typeface="Times New Roman"/>
              </a:rPr>
              <a:t>r</a:t>
            </a:r>
            <a:r>
              <a:rPr lang="en-CA" sz="1200" spc="-9" dirty="0">
                <a:solidFill>
                  <a:srgbClr val="363435"/>
                </a:solidFill>
                <a:latin typeface="+mn-lt"/>
                <a:cs typeface="Times New Roman"/>
              </a:rPr>
              <a:t>a</a:t>
            </a:r>
            <a:r>
              <a:rPr lang="en-CA" sz="1200" spc="9" dirty="0">
                <a:solidFill>
                  <a:srgbClr val="363435"/>
                </a:solidFill>
                <a:latin typeface="+mn-lt"/>
                <a:cs typeface="Times New Roman"/>
              </a:rPr>
              <a:t>t</a:t>
            </a:r>
            <a:r>
              <a:rPr lang="en-CA" sz="1200" dirty="0">
                <a:solidFill>
                  <a:srgbClr val="363435"/>
                </a:solidFill>
                <a:latin typeface="+mn-lt"/>
                <a:cs typeface="Times New Roman"/>
              </a:rPr>
              <a:t>e</a:t>
            </a:r>
            <a:r>
              <a:rPr lang="en-CA" sz="1200" spc="69" dirty="0">
                <a:solidFill>
                  <a:srgbClr val="363435"/>
                </a:solidFill>
                <a:latin typeface="+mn-lt"/>
                <a:cs typeface="Times New Roman"/>
              </a:rPr>
              <a:t> </a:t>
            </a:r>
            <a:r>
              <a:rPr lang="en-CA" sz="1200" spc="-15" dirty="0">
                <a:solidFill>
                  <a:srgbClr val="363435"/>
                </a:solidFill>
                <a:latin typeface="+mn-lt"/>
                <a:cs typeface="Times New Roman"/>
              </a:rPr>
              <a:t>o</a:t>
            </a:r>
            <a:r>
              <a:rPr lang="en-CA" sz="1200" dirty="0">
                <a:solidFill>
                  <a:srgbClr val="363435"/>
                </a:solidFill>
                <a:latin typeface="+mn-lt"/>
                <a:cs typeface="Times New Roman"/>
              </a:rPr>
              <a:t>f </a:t>
            </a:r>
            <a:r>
              <a:rPr lang="en-CA" sz="1200" spc="4" dirty="0">
                <a:solidFill>
                  <a:srgbClr val="363435"/>
                </a:solidFill>
                <a:latin typeface="+mn-lt"/>
                <a:cs typeface="Times New Roman"/>
              </a:rPr>
              <a:t>a</a:t>
            </a:r>
            <a:r>
              <a:rPr lang="en-CA" sz="1200" spc="-30" dirty="0">
                <a:solidFill>
                  <a:srgbClr val="363435"/>
                </a:solidFill>
                <a:latin typeface="+mn-lt"/>
                <a:cs typeface="Times New Roman"/>
              </a:rPr>
              <a:t>n</a:t>
            </a:r>
            <a:r>
              <a:rPr lang="en-CA" sz="1200" spc="20" dirty="0">
                <a:solidFill>
                  <a:srgbClr val="363435"/>
                </a:solidFill>
                <a:latin typeface="+mn-lt"/>
                <a:cs typeface="Times New Roman"/>
              </a:rPr>
              <a:t>t</a:t>
            </a:r>
            <a:r>
              <a:rPr lang="en-CA" sz="1200" spc="-26" dirty="0">
                <a:solidFill>
                  <a:srgbClr val="363435"/>
                </a:solidFill>
                <a:latin typeface="+mn-lt"/>
                <a:cs typeface="Times New Roman"/>
              </a:rPr>
              <a:t>i</a:t>
            </a:r>
            <a:r>
              <a:rPr lang="en-CA" sz="1200" spc="-9" dirty="0">
                <a:solidFill>
                  <a:srgbClr val="363435"/>
                </a:solidFill>
                <a:latin typeface="+mn-lt"/>
                <a:cs typeface="Times New Roman"/>
              </a:rPr>
              <a:t>c</a:t>
            </a:r>
            <a:r>
              <a:rPr lang="en-CA" sz="1200" spc="-15" dirty="0">
                <a:solidFill>
                  <a:srgbClr val="363435"/>
                </a:solidFill>
                <a:latin typeface="+mn-lt"/>
                <a:cs typeface="Times New Roman"/>
              </a:rPr>
              <a:t>o</a:t>
            </a:r>
            <a:r>
              <a:rPr lang="en-CA" sz="1200" spc="-20" dirty="0">
                <a:solidFill>
                  <a:srgbClr val="363435"/>
                </a:solidFill>
                <a:latin typeface="+mn-lt"/>
                <a:cs typeface="Times New Roman"/>
              </a:rPr>
              <a:t>a</a:t>
            </a:r>
            <a:r>
              <a:rPr lang="en-CA" sz="1200" spc="9" dirty="0">
                <a:solidFill>
                  <a:srgbClr val="363435"/>
                </a:solidFill>
                <a:latin typeface="+mn-lt"/>
                <a:cs typeface="Times New Roman"/>
              </a:rPr>
              <a:t>g</a:t>
            </a:r>
            <a:r>
              <a:rPr lang="en-CA" sz="1200" spc="4" dirty="0">
                <a:solidFill>
                  <a:srgbClr val="363435"/>
                </a:solidFill>
                <a:latin typeface="+mn-lt"/>
                <a:cs typeface="Times New Roman"/>
              </a:rPr>
              <a:t>u</a:t>
            </a:r>
            <a:r>
              <a:rPr lang="en-CA" sz="1200" spc="-4" dirty="0">
                <a:solidFill>
                  <a:srgbClr val="363435"/>
                </a:solidFill>
                <a:latin typeface="+mn-lt"/>
                <a:cs typeface="Times New Roman"/>
              </a:rPr>
              <a:t>l</a:t>
            </a:r>
            <a:r>
              <a:rPr lang="en-CA" sz="1200" spc="4" dirty="0">
                <a:solidFill>
                  <a:srgbClr val="363435"/>
                </a:solidFill>
                <a:latin typeface="+mn-lt"/>
                <a:cs typeface="Times New Roman"/>
              </a:rPr>
              <a:t>a</a:t>
            </a:r>
            <a:r>
              <a:rPr lang="en-CA" sz="1200" spc="-30" dirty="0">
                <a:solidFill>
                  <a:srgbClr val="363435"/>
                </a:solidFill>
                <a:latin typeface="+mn-lt"/>
                <a:cs typeface="Times New Roman"/>
              </a:rPr>
              <a:t>n</a:t>
            </a:r>
            <a:r>
              <a:rPr lang="en-CA" sz="1200" dirty="0">
                <a:solidFill>
                  <a:srgbClr val="363435"/>
                </a:solidFill>
                <a:latin typeface="+mn-lt"/>
                <a:cs typeface="Times New Roman"/>
              </a:rPr>
              <a:t>t</a:t>
            </a:r>
            <a:r>
              <a:rPr lang="en-CA" sz="1200" spc="96" dirty="0">
                <a:solidFill>
                  <a:srgbClr val="363435"/>
                </a:solidFill>
                <a:latin typeface="+mn-lt"/>
                <a:cs typeface="Times New Roman"/>
              </a:rPr>
              <a:t> </a:t>
            </a:r>
            <a:r>
              <a:rPr lang="en-CA" sz="1200" spc="20" dirty="0">
                <a:solidFill>
                  <a:srgbClr val="363435"/>
                </a:solidFill>
                <a:latin typeface="+mn-lt"/>
                <a:cs typeface="Times New Roman"/>
              </a:rPr>
              <a:t>t</a:t>
            </a:r>
            <a:r>
              <a:rPr lang="en-CA" sz="1200" spc="-15" dirty="0">
                <a:solidFill>
                  <a:srgbClr val="363435"/>
                </a:solidFill>
                <a:latin typeface="+mn-lt"/>
                <a:cs typeface="Times New Roman"/>
              </a:rPr>
              <a:t>r</a:t>
            </a:r>
            <a:r>
              <a:rPr lang="en-CA" sz="1200" dirty="0">
                <a:solidFill>
                  <a:srgbClr val="363435"/>
                </a:solidFill>
                <a:latin typeface="+mn-lt"/>
                <a:cs typeface="Times New Roman"/>
              </a:rPr>
              <a:t>e</a:t>
            </a:r>
            <a:r>
              <a:rPr lang="en-CA" sz="1200" spc="-20" dirty="0">
                <a:solidFill>
                  <a:srgbClr val="363435"/>
                </a:solidFill>
                <a:latin typeface="+mn-lt"/>
                <a:cs typeface="Times New Roman"/>
              </a:rPr>
              <a:t>a</a:t>
            </a:r>
            <a:r>
              <a:rPr lang="en-CA" sz="1200" spc="20" dirty="0">
                <a:solidFill>
                  <a:srgbClr val="363435"/>
                </a:solidFill>
                <a:latin typeface="+mn-lt"/>
                <a:cs typeface="Times New Roman"/>
              </a:rPr>
              <a:t>t</a:t>
            </a:r>
            <a:r>
              <a:rPr lang="en-CA" sz="1200" spc="-26" dirty="0">
                <a:solidFill>
                  <a:srgbClr val="363435"/>
                </a:solidFill>
                <a:latin typeface="+mn-lt"/>
                <a:cs typeface="Times New Roman"/>
              </a:rPr>
              <a:t>m</a:t>
            </a:r>
            <a:r>
              <a:rPr lang="en-CA" sz="1200" spc="-20" dirty="0">
                <a:solidFill>
                  <a:srgbClr val="363435"/>
                </a:solidFill>
                <a:latin typeface="+mn-lt"/>
                <a:cs typeface="Times New Roman"/>
              </a:rPr>
              <a:t>e</a:t>
            </a:r>
            <a:r>
              <a:rPr lang="en-CA" sz="1200" spc="-30" dirty="0">
                <a:solidFill>
                  <a:srgbClr val="363435"/>
                </a:solidFill>
                <a:latin typeface="+mn-lt"/>
                <a:cs typeface="Times New Roman"/>
              </a:rPr>
              <a:t>n</a:t>
            </a:r>
            <a:r>
              <a:rPr lang="en-CA" sz="1200" dirty="0">
                <a:solidFill>
                  <a:srgbClr val="363435"/>
                </a:solidFill>
                <a:latin typeface="+mn-lt"/>
                <a:cs typeface="Times New Roman"/>
              </a:rPr>
              <a:t>t,</a:t>
            </a:r>
            <a:r>
              <a:rPr lang="en-CA" sz="1200" spc="128" dirty="0">
                <a:solidFill>
                  <a:srgbClr val="363435"/>
                </a:solidFill>
                <a:latin typeface="+mn-lt"/>
                <a:cs typeface="Times New Roman"/>
              </a:rPr>
              <a:t> </a:t>
            </a:r>
            <a:r>
              <a:rPr lang="en-CA" sz="1200" spc="-9" dirty="0">
                <a:solidFill>
                  <a:srgbClr val="363435"/>
                </a:solidFill>
                <a:latin typeface="+mn-lt"/>
                <a:cs typeface="Times New Roman"/>
              </a:rPr>
              <a:t>a</a:t>
            </a:r>
            <a:r>
              <a:rPr lang="en-CA" sz="1200" dirty="0">
                <a:solidFill>
                  <a:srgbClr val="363435"/>
                </a:solidFill>
                <a:latin typeface="+mn-lt"/>
                <a:cs typeface="Times New Roman"/>
              </a:rPr>
              <a:t>s</a:t>
            </a:r>
            <a:r>
              <a:rPr lang="en-CA" sz="1200" spc="-34" dirty="0">
                <a:solidFill>
                  <a:srgbClr val="363435"/>
                </a:solidFill>
                <a:latin typeface="+mn-lt"/>
                <a:cs typeface="Times New Roman"/>
              </a:rPr>
              <a:t> </a:t>
            </a:r>
            <a:r>
              <a:rPr lang="en-CA" sz="1200" spc="-9" dirty="0">
                <a:solidFill>
                  <a:srgbClr val="363435"/>
                </a:solidFill>
                <a:latin typeface="+mn-lt"/>
                <a:cs typeface="Times New Roman"/>
              </a:rPr>
              <a:t>c</a:t>
            </a:r>
            <a:r>
              <a:rPr lang="en-CA" sz="1200" spc="-26" dirty="0">
                <a:solidFill>
                  <a:srgbClr val="363435"/>
                </a:solidFill>
                <a:latin typeface="+mn-lt"/>
                <a:cs typeface="Times New Roman"/>
              </a:rPr>
              <a:t>o</a:t>
            </a:r>
            <a:r>
              <a:rPr lang="en-CA" sz="1200" spc="-30" dirty="0">
                <a:solidFill>
                  <a:srgbClr val="363435"/>
                </a:solidFill>
                <a:latin typeface="+mn-lt"/>
                <a:cs typeface="Times New Roman"/>
              </a:rPr>
              <a:t>m</a:t>
            </a:r>
            <a:r>
              <a:rPr lang="en-CA" sz="1200" spc="-15" dirty="0">
                <a:solidFill>
                  <a:srgbClr val="363435"/>
                </a:solidFill>
                <a:latin typeface="+mn-lt"/>
                <a:cs typeface="Times New Roman"/>
              </a:rPr>
              <a:t>p</a:t>
            </a:r>
            <a:r>
              <a:rPr lang="en-CA" sz="1200" spc="4" dirty="0">
                <a:solidFill>
                  <a:srgbClr val="363435"/>
                </a:solidFill>
                <a:latin typeface="+mn-lt"/>
                <a:cs typeface="Times New Roman"/>
              </a:rPr>
              <a:t>a</a:t>
            </a:r>
            <a:r>
              <a:rPr lang="en-CA" sz="1200" spc="-15" dirty="0">
                <a:solidFill>
                  <a:srgbClr val="363435"/>
                </a:solidFill>
                <a:latin typeface="+mn-lt"/>
                <a:cs typeface="Times New Roman"/>
              </a:rPr>
              <a:t>r</a:t>
            </a:r>
            <a:r>
              <a:rPr lang="en-CA" sz="1200" spc="-9" dirty="0">
                <a:solidFill>
                  <a:srgbClr val="363435"/>
                </a:solidFill>
                <a:latin typeface="+mn-lt"/>
                <a:cs typeface="Times New Roman"/>
              </a:rPr>
              <a:t>e</a:t>
            </a:r>
            <a:r>
              <a:rPr lang="en-CA" sz="1200" dirty="0">
                <a:solidFill>
                  <a:srgbClr val="363435"/>
                </a:solidFill>
                <a:latin typeface="+mn-lt"/>
                <a:cs typeface="Times New Roman"/>
              </a:rPr>
              <a:t>d</a:t>
            </a:r>
            <a:r>
              <a:rPr lang="en-CA" sz="1200" spc="47" dirty="0">
                <a:solidFill>
                  <a:srgbClr val="363435"/>
                </a:solidFill>
                <a:latin typeface="+mn-lt"/>
                <a:cs typeface="Times New Roman"/>
              </a:rPr>
              <a:t> </a:t>
            </a:r>
            <a:r>
              <a:rPr lang="en-CA" sz="1200" spc="4" dirty="0">
                <a:solidFill>
                  <a:srgbClr val="363435"/>
                </a:solidFill>
                <a:latin typeface="+mn-lt"/>
                <a:cs typeface="Times New Roman"/>
              </a:rPr>
              <a:t>w</a:t>
            </a:r>
            <a:r>
              <a:rPr lang="en-CA" sz="1200" spc="-26" dirty="0">
                <a:solidFill>
                  <a:srgbClr val="363435"/>
                </a:solidFill>
                <a:latin typeface="+mn-lt"/>
                <a:cs typeface="Times New Roman"/>
              </a:rPr>
              <a:t>i</a:t>
            </a:r>
            <a:r>
              <a:rPr lang="en-CA" sz="1200" spc="20" dirty="0">
                <a:solidFill>
                  <a:srgbClr val="363435"/>
                </a:solidFill>
                <a:latin typeface="+mn-lt"/>
                <a:cs typeface="Times New Roman"/>
              </a:rPr>
              <a:t>t</a:t>
            </a:r>
            <a:r>
              <a:rPr lang="en-CA" sz="1200" dirty="0">
                <a:solidFill>
                  <a:srgbClr val="363435"/>
                </a:solidFill>
                <a:latin typeface="+mn-lt"/>
                <a:cs typeface="Times New Roman"/>
              </a:rPr>
              <a:t>h</a:t>
            </a:r>
            <a:r>
              <a:rPr lang="en-CA" sz="1200" spc="-44" dirty="0">
                <a:solidFill>
                  <a:srgbClr val="363435"/>
                </a:solidFill>
                <a:latin typeface="+mn-lt"/>
                <a:cs typeface="Times New Roman"/>
              </a:rPr>
              <a:t> </a:t>
            </a:r>
            <a:r>
              <a:rPr lang="en-CA" sz="1200" spc="20" dirty="0">
                <a:solidFill>
                  <a:srgbClr val="363435"/>
                </a:solidFill>
                <a:latin typeface="+mn-lt"/>
                <a:cs typeface="Times New Roman"/>
              </a:rPr>
              <a:t>t</a:t>
            </a:r>
            <a:r>
              <a:rPr lang="en-CA" sz="1200" spc="-26" dirty="0">
                <a:solidFill>
                  <a:srgbClr val="363435"/>
                </a:solidFill>
                <a:latin typeface="+mn-lt"/>
                <a:cs typeface="Times New Roman"/>
              </a:rPr>
              <a:t>h</a:t>
            </a:r>
            <a:r>
              <a:rPr lang="en-CA" sz="1200" dirty="0">
                <a:solidFill>
                  <a:srgbClr val="363435"/>
                </a:solidFill>
                <a:latin typeface="+mn-lt"/>
                <a:cs typeface="Times New Roman"/>
              </a:rPr>
              <a:t>e</a:t>
            </a:r>
            <a:r>
              <a:rPr lang="en-CA" sz="1200" spc="-6" dirty="0">
                <a:solidFill>
                  <a:srgbClr val="363435"/>
                </a:solidFill>
                <a:latin typeface="+mn-lt"/>
                <a:cs typeface="Times New Roman"/>
              </a:rPr>
              <a:t> </a:t>
            </a:r>
            <a:r>
              <a:rPr lang="en-CA" sz="1200" spc="-26" dirty="0">
                <a:solidFill>
                  <a:srgbClr val="363435"/>
                </a:solidFill>
                <a:latin typeface="+mn-lt"/>
                <a:cs typeface="Times New Roman"/>
              </a:rPr>
              <a:t>s</a:t>
            </a:r>
            <a:r>
              <a:rPr lang="en-CA" sz="1200" spc="26" dirty="0">
                <a:solidFill>
                  <a:srgbClr val="363435"/>
                </a:solidFill>
                <a:latin typeface="+mn-lt"/>
                <a:cs typeface="Times New Roman"/>
              </a:rPr>
              <a:t>t</a:t>
            </a:r>
            <a:r>
              <a:rPr lang="en-CA" sz="1200" spc="4" dirty="0">
                <a:solidFill>
                  <a:srgbClr val="363435"/>
                </a:solidFill>
                <a:latin typeface="+mn-lt"/>
                <a:cs typeface="Times New Roman"/>
              </a:rPr>
              <a:t>a</a:t>
            </a:r>
            <a:r>
              <a:rPr lang="en-CA" sz="1200" spc="-26" dirty="0">
                <a:solidFill>
                  <a:srgbClr val="363435"/>
                </a:solidFill>
                <a:latin typeface="+mn-lt"/>
                <a:cs typeface="Times New Roman"/>
              </a:rPr>
              <a:t>n</a:t>
            </a:r>
            <a:r>
              <a:rPr lang="en-CA" sz="1200" dirty="0">
                <a:solidFill>
                  <a:srgbClr val="363435"/>
                </a:solidFill>
                <a:latin typeface="+mn-lt"/>
                <a:cs typeface="Times New Roman"/>
              </a:rPr>
              <a:t>d</a:t>
            </a:r>
            <a:r>
              <a:rPr lang="en-CA" sz="1200" spc="4" dirty="0">
                <a:solidFill>
                  <a:srgbClr val="363435"/>
                </a:solidFill>
                <a:latin typeface="+mn-lt"/>
                <a:cs typeface="Times New Roman"/>
              </a:rPr>
              <a:t>a</a:t>
            </a:r>
            <a:r>
              <a:rPr lang="en-CA" sz="1200" spc="-20" dirty="0">
                <a:solidFill>
                  <a:srgbClr val="363435"/>
                </a:solidFill>
                <a:latin typeface="+mn-lt"/>
                <a:cs typeface="Times New Roman"/>
              </a:rPr>
              <a:t>r</a:t>
            </a:r>
            <a:r>
              <a:rPr lang="en-CA" sz="1200" dirty="0">
                <a:solidFill>
                  <a:srgbClr val="363435"/>
                </a:solidFill>
                <a:latin typeface="+mn-lt"/>
                <a:cs typeface="Times New Roman"/>
              </a:rPr>
              <a:t>d</a:t>
            </a:r>
            <a:r>
              <a:rPr lang="en-CA" sz="1200" spc="102" dirty="0">
                <a:solidFill>
                  <a:srgbClr val="363435"/>
                </a:solidFill>
                <a:latin typeface="+mn-lt"/>
                <a:cs typeface="Times New Roman"/>
              </a:rPr>
              <a:t> </a:t>
            </a:r>
            <a:r>
              <a:rPr lang="en-CA" sz="1200" spc="-26" dirty="0">
                <a:solidFill>
                  <a:srgbClr val="363435"/>
                </a:solidFill>
                <a:latin typeface="+mn-lt"/>
                <a:cs typeface="Times New Roman"/>
              </a:rPr>
              <a:t>p</a:t>
            </a:r>
            <a:r>
              <a:rPr lang="en-CA" sz="1200" spc="-4" dirty="0">
                <a:solidFill>
                  <a:srgbClr val="363435"/>
                </a:solidFill>
                <a:latin typeface="+mn-lt"/>
                <a:cs typeface="Times New Roman"/>
              </a:rPr>
              <a:t>r</a:t>
            </a:r>
            <a:r>
              <a:rPr lang="en-CA" sz="1200" spc="-26" dirty="0">
                <a:solidFill>
                  <a:srgbClr val="363435"/>
                </a:solidFill>
                <a:latin typeface="+mn-lt"/>
                <a:cs typeface="Times New Roman"/>
              </a:rPr>
              <a:t>a</a:t>
            </a:r>
            <a:r>
              <a:rPr lang="en-CA" sz="1200" spc="-9" dirty="0">
                <a:solidFill>
                  <a:srgbClr val="363435"/>
                </a:solidFill>
                <a:latin typeface="+mn-lt"/>
                <a:cs typeface="Times New Roman"/>
              </a:rPr>
              <a:t>c</a:t>
            </a:r>
            <a:r>
              <a:rPr lang="en-CA" sz="1200" spc="20" dirty="0">
                <a:solidFill>
                  <a:srgbClr val="363435"/>
                </a:solidFill>
                <a:latin typeface="+mn-lt"/>
                <a:cs typeface="Times New Roman"/>
              </a:rPr>
              <a:t>t</a:t>
            </a:r>
            <a:r>
              <a:rPr lang="en-CA" sz="1200" spc="-26" dirty="0">
                <a:solidFill>
                  <a:srgbClr val="363435"/>
                </a:solidFill>
                <a:latin typeface="+mn-lt"/>
                <a:cs typeface="Times New Roman"/>
              </a:rPr>
              <a:t>i</a:t>
            </a:r>
            <a:r>
              <a:rPr lang="en-CA" sz="1200" spc="-9" dirty="0">
                <a:solidFill>
                  <a:srgbClr val="363435"/>
                </a:solidFill>
                <a:latin typeface="+mn-lt"/>
                <a:cs typeface="Times New Roman"/>
              </a:rPr>
              <a:t>c</a:t>
            </a:r>
            <a:r>
              <a:rPr lang="en-CA" sz="1200" dirty="0">
                <a:solidFill>
                  <a:srgbClr val="363435"/>
                </a:solidFill>
                <a:latin typeface="+mn-lt"/>
                <a:cs typeface="Times New Roman"/>
              </a:rPr>
              <a:t>e</a:t>
            </a:r>
            <a:r>
              <a:rPr lang="en-CA" sz="1200" spc="-34" dirty="0">
                <a:solidFill>
                  <a:srgbClr val="363435"/>
                </a:solidFill>
                <a:latin typeface="+mn-lt"/>
                <a:cs typeface="Times New Roman"/>
              </a:rPr>
              <a:t> </a:t>
            </a:r>
            <a:r>
              <a:rPr lang="en-CA" sz="1200" spc="-26" dirty="0">
                <a:solidFill>
                  <a:srgbClr val="363435"/>
                </a:solidFill>
                <a:latin typeface="+mn-lt"/>
                <a:cs typeface="Times New Roman"/>
              </a:rPr>
              <a:t>o</a:t>
            </a:r>
            <a:r>
              <a:rPr lang="en-CA" sz="1200" dirty="0">
                <a:solidFill>
                  <a:srgbClr val="363435"/>
                </a:solidFill>
                <a:latin typeface="+mn-lt"/>
                <a:cs typeface="Times New Roman"/>
              </a:rPr>
              <a:t>f</a:t>
            </a:r>
            <a:r>
              <a:rPr lang="en-CA" sz="1200" spc="-64" dirty="0">
                <a:solidFill>
                  <a:srgbClr val="363435"/>
                </a:solidFill>
                <a:latin typeface="+mn-lt"/>
                <a:cs typeface="Times New Roman"/>
              </a:rPr>
              <a:t> </a:t>
            </a:r>
            <a:r>
              <a:rPr lang="en-CA" sz="1200" spc="-30" dirty="0">
                <a:solidFill>
                  <a:srgbClr val="363435"/>
                </a:solidFill>
                <a:latin typeface="+mn-lt"/>
                <a:cs typeface="Times New Roman"/>
              </a:rPr>
              <a:t>s</a:t>
            </a:r>
            <a:r>
              <a:rPr lang="en-CA" sz="1200" spc="-26" dirty="0">
                <a:solidFill>
                  <a:srgbClr val="363435"/>
                </a:solidFill>
                <a:latin typeface="+mn-lt"/>
                <a:cs typeface="Times New Roman"/>
              </a:rPr>
              <a:t>ho</a:t>
            </a:r>
            <a:r>
              <a:rPr lang="en-CA" sz="1200" spc="9" dirty="0">
                <a:solidFill>
                  <a:srgbClr val="363435"/>
                </a:solidFill>
                <a:latin typeface="+mn-lt"/>
                <a:cs typeface="Times New Roman"/>
              </a:rPr>
              <a:t>r</a:t>
            </a:r>
            <a:r>
              <a:rPr lang="en-CA" sz="1200" spc="-62" dirty="0">
                <a:solidFill>
                  <a:srgbClr val="363435"/>
                </a:solidFill>
                <a:latin typeface="+mn-lt"/>
                <a:cs typeface="Times New Roman"/>
              </a:rPr>
              <a:t>t</a:t>
            </a:r>
            <a:r>
              <a:rPr lang="en-CA" sz="1200" spc="-9" dirty="0">
                <a:solidFill>
                  <a:srgbClr val="363435"/>
                </a:solidFill>
                <a:latin typeface="+mn-lt"/>
                <a:cs typeface="Times New Roman"/>
              </a:rPr>
              <a:t>-</a:t>
            </a:r>
            <a:r>
              <a:rPr lang="en-CA" sz="1200" spc="-30" dirty="0">
                <a:solidFill>
                  <a:srgbClr val="363435"/>
                </a:solidFill>
                <a:latin typeface="+mn-lt"/>
                <a:cs typeface="Times New Roman"/>
              </a:rPr>
              <a:t>d</a:t>
            </a:r>
            <a:r>
              <a:rPr lang="en-CA" sz="1200" dirty="0">
                <a:solidFill>
                  <a:srgbClr val="363435"/>
                </a:solidFill>
                <a:latin typeface="+mn-lt"/>
                <a:cs typeface="Times New Roman"/>
              </a:rPr>
              <a:t>u</a:t>
            </a:r>
            <a:r>
              <a:rPr lang="en-CA" sz="1200" spc="-4" dirty="0">
                <a:solidFill>
                  <a:srgbClr val="363435"/>
                </a:solidFill>
                <a:latin typeface="+mn-lt"/>
                <a:cs typeface="Times New Roman"/>
              </a:rPr>
              <a:t>r</a:t>
            </a:r>
            <a:r>
              <a:rPr lang="en-CA" sz="1200" spc="-20" dirty="0">
                <a:solidFill>
                  <a:srgbClr val="363435"/>
                </a:solidFill>
                <a:latin typeface="+mn-lt"/>
                <a:cs typeface="Times New Roman"/>
              </a:rPr>
              <a:t>a</a:t>
            </a:r>
            <a:r>
              <a:rPr lang="en-CA" sz="1200" spc="20" dirty="0">
                <a:solidFill>
                  <a:srgbClr val="363435"/>
                </a:solidFill>
                <a:latin typeface="+mn-lt"/>
                <a:cs typeface="Times New Roman"/>
              </a:rPr>
              <a:t>t</a:t>
            </a:r>
            <a:r>
              <a:rPr lang="en-CA" sz="1200" spc="-26" dirty="0">
                <a:solidFill>
                  <a:srgbClr val="363435"/>
                </a:solidFill>
                <a:latin typeface="+mn-lt"/>
                <a:cs typeface="Times New Roman"/>
              </a:rPr>
              <a:t>io</a:t>
            </a:r>
            <a:r>
              <a:rPr lang="en-CA" sz="1200" dirty="0">
                <a:solidFill>
                  <a:srgbClr val="363435"/>
                </a:solidFill>
                <a:latin typeface="+mn-lt"/>
                <a:cs typeface="Times New Roman"/>
              </a:rPr>
              <a:t>n </a:t>
            </a:r>
            <a:r>
              <a:rPr lang="en-CA" sz="1200" spc="-19" dirty="0">
                <a:solidFill>
                  <a:srgbClr val="363435"/>
                </a:solidFill>
                <a:latin typeface="+mn-lt"/>
                <a:cs typeface="Times New Roman"/>
              </a:rPr>
              <a:t>E</a:t>
            </a:r>
            <a:r>
              <a:rPr lang="en-CA" sz="1200" spc="-14" dirty="0">
                <a:solidFill>
                  <a:srgbClr val="363435"/>
                </a:solidFill>
                <a:latin typeface="+mn-lt"/>
                <a:cs typeface="Times New Roman"/>
              </a:rPr>
              <a:t>C</a:t>
            </a:r>
            <a:r>
              <a:rPr lang="en-CA" sz="1200" dirty="0">
                <a:solidFill>
                  <a:srgbClr val="363435"/>
                </a:solidFill>
                <a:latin typeface="+mn-lt"/>
                <a:cs typeface="Times New Roman"/>
              </a:rPr>
              <a:t>G</a:t>
            </a:r>
            <a:r>
              <a:rPr lang="en-CA" sz="1200" spc="-65" dirty="0">
                <a:solidFill>
                  <a:srgbClr val="363435"/>
                </a:solidFill>
                <a:latin typeface="+mn-lt"/>
                <a:cs typeface="Times New Roman"/>
              </a:rPr>
              <a:t> </a:t>
            </a:r>
            <a:r>
              <a:rPr lang="en-CA" sz="1200" spc="-15" dirty="0">
                <a:solidFill>
                  <a:srgbClr val="363435"/>
                </a:solidFill>
                <a:latin typeface="+mn-lt"/>
                <a:cs typeface="Times New Roman"/>
              </a:rPr>
              <a:t>mo</a:t>
            </a:r>
            <a:r>
              <a:rPr lang="en-CA" sz="1200" spc="9" dirty="0">
                <a:solidFill>
                  <a:srgbClr val="363435"/>
                </a:solidFill>
                <a:latin typeface="+mn-lt"/>
                <a:cs typeface="Times New Roman"/>
              </a:rPr>
              <a:t>n</a:t>
            </a:r>
            <a:r>
              <a:rPr lang="en-CA" sz="1200" spc="-15" dirty="0">
                <a:solidFill>
                  <a:srgbClr val="363435"/>
                </a:solidFill>
                <a:latin typeface="+mn-lt"/>
                <a:cs typeface="Times New Roman"/>
              </a:rPr>
              <a:t>i</a:t>
            </a:r>
            <a:r>
              <a:rPr lang="en-CA" sz="1200" spc="15" dirty="0">
                <a:solidFill>
                  <a:srgbClr val="363435"/>
                </a:solidFill>
                <a:latin typeface="+mn-lt"/>
                <a:cs typeface="Times New Roman"/>
              </a:rPr>
              <a:t>t</a:t>
            </a:r>
            <a:r>
              <a:rPr lang="en-CA" sz="1200" spc="-15" dirty="0">
                <a:solidFill>
                  <a:srgbClr val="363435"/>
                </a:solidFill>
                <a:latin typeface="+mn-lt"/>
                <a:cs typeface="Times New Roman"/>
              </a:rPr>
              <a:t>o</a:t>
            </a:r>
            <a:r>
              <a:rPr lang="en-CA" sz="1200" spc="9" dirty="0">
                <a:solidFill>
                  <a:srgbClr val="363435"/>
                </a:solidFill>
                <a:latin typeface="+mn-lt"/>
                <a:cs typeface="Times New Roman"/>
              </a:rPr>
              <a:t>ri</a:t>
            </a:r>
            <a:r>
              <a:rPr lang="en-CA" sz="1200" spc="-20" dirty="0">
                <a:solidFill>
                  <a:srgbClr val="363435"/>
                </a:solidFill>
                <a:latin typeface="+mn-lt"/>
                <a:cs typeface="Times New Roman"/>
              </a:rPr>
              <a:t>ng</a:t>
            </a:r>
            <a:r>
              <a:rPr lang="en-CA" sz="1200" dirty="0">
                <a:solidFill>
                  <a:srgbClr val="363435"/>
                </a:solidFill>
                <a:latin typeface="+mn-lt"/>
                <a:cs typeface="Times New Roman"/>
              </a:rPr>
              <a:t>.</a:t>
            </a:r>
            <a:r>
              <a:rPr lang="en-CA" sz="1200" spc="131" dirty="0">
                <a:solidFill>
                  <a:srgbClr val="363435"/>
                </a:solidFill>
                <a:latin typeface="+mn-lt"/>
                <a:cs typeface="Times New Roman"/>
              </a:rPr>
              <a:t> </a:t>
            </a:r>
            <a:r>
              <a:rPr lang="en-CA" sz="1200" spc="-4" dirty="0">
                <a:solidFill>
                  <a:srgbClr val="363435"/>
                </a:solidFill>
                <a:latin typeface="+mn-lt"/>
                <a:cs typeface="Times New Roman"/>
              </a:rPr>
              <a:t>(</a:t>
            </a:r>
            <a:r>
              <a:rPr lang="en-CA" sz="1200" spc="-15" dirty="0">
                <a:solidFill>
                  <a:srgbClr val="363435"/>
                </a:solidFill>
                <a:latin typeface="+mn-lt"/>
                <a:cs typeface="Times New Roman"/>
              </a:rPr>
              <a:t>F</a:t>
            </a:r>
            <a:r>
              <a:rPr lang="en-CA" sz="1200" spc="9" dirty="0">
                <a:solidFill>
                  <a:srgbClr val="363435"/>
                </a:solidFill>
                <a:latin typeface="+mn-lt"/>
                <a:cs typeface="Times New Roman"/>
              </a:rPr>
              <a:t>u</a:t>
            </a:r>
            <a:r>
              <a:rPr lang="en-CA" sz="1200" spc="-15" dirty="0">
                <a:solidFill>
                  <a:srgbClr val="363435"/>
                </a:solidFill>
                <a:latin typeface="+mn-lt"/>
                <a:cs typeface="Times New Roman"/>
              </a:rPr>
              <a:t>n</a:t>
            </a:r>
            <a:r>
              <a:rPr lang="en-CA" sz="1200" spc="-9" dirty="0">
                <a:solidFill>
                  <a:srgbClr val="363435"/>
                </a:solidFill>
                <a:latin typeface="+mn-lt"/>
                <a:cs typeface="Times New Roman"/>
              </a:rPr>
              <a:t>d</a:t>
            </a:r>
            <a:r>
              <a:rPr lang="en-CA" sz="1200" dirty="0">
                <a:solidFill>
                  <a:srgbClr val="363435"/>
                </a:solidFill>
                <a:latin typeface="+mn-lt"/>
                <a:cs typeface="Times New Roman"/>
              </a:rPr>
              <a:t>ed</a:t>
            </a:r>
            <a:r>
              <a:rPr lang="en-CA" sz="1200" spc="-60" dirty="0">
                <a:solidFill>
                  <a:srgbClr val="363435"/>
                </a:solidFill>
                <a:latin typeface="+mn-lt"/>
                <a:cs typeface="Times New Roman"/>
              </a:rPr>
              <a:t> </a:t>
            </a:r>
            <a:r>
              <a:rPr lang="en-CA" sz="1200" spc="-9" dirty="0">
                <a:solidFill>
                  <a:srgbClr val="363435"/>
                </a:solidFill>
                <a:latin typeface="+mn-lt"/>
                <a:cs typeface="Times New Roman"/>
              </a:rPr>
              <a:t>b</a:t>
            </a:r>
            <a:r>
              <a:rPr lang="en-CA" sz="1200" dirty="0">
                <a:solidFill>
                  <a:srgbClr val="363435"/>
                </a:solidFill>
                <a:latin typeface="+mn-lt"/>
                <a:cs typeface="Times New Roman"/>
              </a:rPr>
              <a:t>y</a:t>
            </a:r>
            <a:r>
              <a:rPr lang="en-CA" sz="1200" spc="-68" dirty="0">
                <a:solidFill>
                  <a:srgbClr val="363435"/>
                </a:solidFill>
                <a:latin typeface="+mn-lt"/>
                <a:cs typeface="Times New Roman"/>
              </a:rPr>
              <a:t> </a:t>
            </a:r>
            <a:r>
              <a:rPr lang="en-CA" sz="1200" spc="30" dirty="0">
                <a:solidFill>
                  <a:srgbClr val="363435"/>
                </a:solidFill>
                <a:latin typeface="+mn-lt"/>
                <a:cs typeface="Times New Roman"/>
              </a:rPr>
              <a:t>t</a:t>
            </a:r>
            <a:r>
              <a:rPr lang="en-CA" sz="1200" spc="-15" dirty="0">
                <a:solidFill>
                  <a:srgbClr val="363435"/>
                </a:solidFill>
                <a:latin typeface="+mn-lt"/>
                <a:cs typeface="Times New Roman"/>
              </a:rPr>
              <a:t>h</a:t>
            </a:r>
            <a:r>
              <a:rPr lang="en-CA" sz="1200" dirty="0">
                <a:solidFill>
                  <a:srgbClr val="363435"/>
                </a:solidFill>
                <a:latin typeface="+mn-lt"/>
                <a:cs typeface="Times New Roman"/>
              </a:rPr>
              <a:t>e</a:t>
            </a:r>
            <a:r>
              <a:rPr lang="en-CA" sz="1200" spc="-38" dirty="0">
                <a:solidFill>
                  <a:srgbClr val="363435"/>
                </a:solidFill>
                <a:latin typeface="+mn-lt"/>
                <a:cs typeface="Times New Roman"/>
              </a:rPr>
              <a:t> </a:t>
            </a:r>
            <a:r>
              <a:rPr lang="en-CA" sz="1200" spc="-9" dirty="0">
                <a:solidFill>
                  <a:srgbClr val="363435"/>
                </a:solidFill>
                <a:latin typeface="+mn-lt"/>
                <a:cs typeface="Times New Roman"/>
              </a:rPr>
              <a:t>C</a:t>
            </a:r>
            <a:r>
              <a:rPr lang="en-CA" sz="1200" spc="15" dirty="0">
                <a:solidFill>
                  <a:srgbClr val="363435"/>
                </a:solidFill>
                <a:latin typeface="+mn-lt"/>
                <a:cs typeface="Times New Roman"/>
              </a:rPr>
              <a:t>a</a:t>
            </a:r>
            <a:r>
              <a:rPr lang="en-CA" sz="1200" spc="4" dirty="0">
                <a:solidFill>
                  <a:srgbClr val="363435"/>
                </a:solidFill>
                <a:latin typeface="+mn-lt"/>
                <a:cs typeface="Times New Roman"/>
              </a:rPr>
              <a:t>n</a:t>
            </a:r>
            <a:r>
              <a:rPr lang="en-CA" sz="1200" spc="-15" dirty="0">
                <a:solidFill>
                  <a:srgbClr val="363435"/>
                </a:solidFill>
                <a:latin typeface="+mn-lt"/>
                <a:cs typeface="Times New Roman"/>
              </a:rPr>
              <a:t>a</a:t>
            </a:r>
            <a:r>
              <a:rPr lang="en-CA" sz="1200" spc="9" dirty="0">
                <a:solidFill>
                  <a:srgbClr val="363435"/>
                </a:solidFill>
                <a:latin typeface="+mn-lt"/>
                <a:cs typeface="Times New Roman"/>
              </a:rPr>
              <a:t>di</a:t>
            </a:r>
            <a:r>
              <a:rPr lang="en-CA" sz="1200" spc="15" dirty="0">
                <a:solidFill>
                  <a:srgbClr val="363435"/>
                </a:solidFill>
                <a:latin typeface="+mn-lt"/>
                <a:cs typeface="Times New Roman"/>
              </a:rPr>
              <a:t>a</a:t>
            </a:r>
            <a:r>
              <a:rPr lang="en-CA" sz="1200" dirty="0">
                <a:solidFill>
                  <a:srgbClr val="363435"/>
                </a:solidFill>
                <a:latin typeface="+mn-lt"/>
                <a:cs typeface="Times New Roman"/>
              </a:rPr>
              <a:t>n</a:t>
            </a:r>
            <a:r>
              <a:rPr lang="en-CA" sz="1200" spc="-40" dirty="0">
                <a:solidFill>
                  <a:srgbClr val="363435"/>
                </a:solidFill>
                <a:latin typeface="+mn-lt"/>
                <a:cs typeface="Times New Roman"/>
              </a:rPr>
              <a:t> </a:t>
            </a:r>
            <a:r>
              <a:rPr lang="en-CA" sz="1200" spc="-20" dirty="0">
                <a:solidFill>
                  <a:srgbClr val="363435"/>
                </a:solidFill>
                <a:latin typeface="+mn-lt"/>
                <a:cs typeface="Times New Roman"/>
              </a:rPr>
              <a:t>S</a:t>
            </a:r>
            <a:r>
              <a:rPr lang="en-CA" sz="1200" spc="30" dirty="0">
                <a:solidFill>
                  <a:srgbClr val="363435"/>
                </a:solidFill>
                <a:latin typeface="+mn-lt"/>
                <a:cs typeface="Times New Roman"/>
              </a:rPr>
              <a:t>t</a:t>
            </a:r>
            <a:r>
              <a:rPr lang="en-CA" sz="1200" spc="-4" dirty="0">
                <a:solidFill>
                  <a:srgbClr val="363435"/>
                </a:solidFill>
                <a:latin typeface="+mn-lt"/>
                <a:cs typeface="Times New Roman"/>
              </a:rPr>
              <a:t>r</a:t>
            </a:r>
            <a:r>
              <a:rPr lang="en-CA" sz="1200" spc="-15" dirty="0">
                <a:solidFill>
                  <a:srgbClr val="363435"/>
                </a:solidFill>
                <a:latin typeface="+mn-lt"/>
                <a:cs typeface="Times New Roman"/>
              </a:rPr>
              <a:t>ok</a:t>
            </a:r>
            <a:r>
              <a:rPr lang="en-CA" sz="1200" dirty="0">
                <a:solidFill>
                  <a:srgbClr val="363435"/>
                </a:solidFill>
                <a:latin typeface="+mn-lt"/>
                <a:cs typeface="Times New Roman"/>
              </a:rPr>
              <a:t>e</a:t>
            </a:r>
            <a:r>
              <a:rPr lang="en-CA" sz="1200" spc="-99" dirty="0">
                <a:solidFill>
                  <a:srgbClr val="363435"/>
                </a:solidFill>
                <a:latin typeface="+mn-lt"/>
                <a:cs typeface="Times New Roman"/>
              </a:rPr>
              <a:t> </a:t>
            </a:r>
            <a:r>
              <a:rPr lang="en-CA" sz="1200" spc="-30" dirty="0">
                <a:solidFill>
                  <a:srgbClr val="363435"/>
                </a:solidFill>
                <a:latin typeface="+mn-lt"/>
                <a:cs typeface="Times New Roman"/>
              </a:rPr>
              <a:t>N</a:t>
            </a:r>
            <a:r>
              <a:rPr lang="en-CA" sz="1200" spc="-4" dirty="0">
                <a:solidFill>
                  <a:srgbClr val="363435"/>
                </a:solidFill>
                <a:latin typeface="+mn-lt"/>
                <a:cs typeface="Times New Roman"/>
              </a:rPr>
              <a:t>e</a:t>
            </a:r>
            <a:r>
              <a:rPr lang="en-CA" sz="1200" spc="52" dirty="0">
                <a:solidFill>
                  <a:srgbClr val="363435"/>
                </a:solidFill>
                <a:latin typeface="+mn-lt"/>
                <a:cs typeface="Times New Roman"/>
              </a:rPr>
              <a:t>t</a:t>
            </a:r>
            <a:r>
              <a:rPr lang="en-CA" sz="1200" spc="-20" dirty="0">
                <a:solidFill>
                  <a:srgbClr val="363435"/>
                </a:solidFill>
                <a:latin typeface="+mn-lt"/>
                <a:cs typeface="Times New Roman"/>
              </a:rPr>
              <a:t>w</a:t>
            </a:r>
            <a:r>
              <a:rPr lang="en-CA" sz="1200" spc="-15" dirty="0">
                <a:solidFill>
                  <a:srgbClr val="363435"/>
                </a:solidFill>
                <a:latin typeface="+mn-lt"/>
                <a:cs typeface="Times New Roman"/>
              </a:rPr>
              <a:t>o</a:t>
            </a:r>
            <a:r>
              <a:rPr lang="en-CA" sz="1200" spc="-9" dirty="0">
                <a:solidFill>
                  <a:srgbClr val="363435"/>
                </a:solidFill>
                <a:latin typeface="+mn-lt"/>
                <a:cs typeface="Times New Roman"/>
              </a:rPr>
              <a:t>r</a:t>
            </a:r>
            <a:r>
              <a:rPr lang="en-CA" sz="1200" dirty="0">
                <a:solidFill>
                  <a:srgbClr val="363435"/>
                </a:solidFill>
                <a:latin typeface="+mn-lt"/>
                <a:cs typeface="Times New Roman"/>
              </a:rPr>
              <a:t>k</a:t>
            </a:r>
            <a:r>
              <a:rPr lang="en-CA" sz="1200" spc="-80" dirty="0">
                <a:solidFill>
                  <a:srgbClr val="363435"/>
                </a:solidFill>
                <a:latin typeface="+mn-lt"/>
                <a:cs typeface="Times New Roman"/>
              </a:rPr>
              <a:t> </a:t>
            </a:r>
            <a:r>
              <a:rPr lang="en-CA" sz="1200" spc="15" dirty="0">
                <a:solidFill>
                  <a:srgbClr val="363435"/>
                </a:solidFill>
                <a:latin typeface="+mn-lt"/>
                <a:cs typeface="Times New Roman"/>
              </a:rPr>
              <a:t>a</a:t>
            </a:r>
            <a:r>
              <a:rPr lang="en-CA" sz="1200" spc="-15" dirty="0">
                <a:solidFill>
                  <a:srgbClr val="363435"/>
                </a:solidFill>
                <a:latin typeface="+mn-lt"/>
                <a:cs typeface="Times New Roman"/>
              </a:rPr>
              <a:t>n</a:t>
            </a:r>
            <a:r>
              <a:rPr lang="en-CA" sz="1200" dirty="0">
                <a:solidFill>
                  <a:srgbClr val="363435"/>
                </a:solidFill>
                <a:latin typeface="+mn-lt"/>
                <a:cs typeface="Times New Roman"/>
              </a:rPr>
              <a:t>d</a:t>
            </a:r>
            <a:r>
              <a:rPr lang="en-CA" sz="1200" spc="-26" dirty="0">
                <a:solidFill>
                  <a:srgbClr val="363435"/>
                </a:solidFill>
                <a:latin typeface="+mn-lt"/>
                <a:cs typeface="Times New Roman"/>
              </a:rPr>
              <a:t> </a:t>
            </a:r>
            <a:r>
              <a:rPr lang="en-CA" sz="1200" spc="-9" dirty="0">
                <a:solidFill>
                  <a:srgbClr val="363435"/>
                </a:solidFill>
                <a:latin typeface="+mn-lt"/>
                <a:cs typeface="Times New Roman"/>
              </a:rPr>
              <a:t>o</a:t>
            </a:r>
            <a:r>
              <a:rPr lang="en-CA" sz="1200" spc="30" dirty="0">
                <a:solidFill>
                  <a:srgbClr val="363435"/>
                </a:solidFill>
                <a:latin typeface="+mn-lt"/>
                <a:cs typeface="Times New Roman"/>
              </a:rPr>
              <a:t>t</a:t>
            </a:r>
            <a:r>
              <a:rPr lang="en-CA" sz="1200" spc="-15" dirty="0">
                <a:solidFill>
                  <a:srgbClr val="363435"/>
                </a:solidFill>
                <a:latin typeface="+mn-lt"/>
                <a:cs typeface="Times New Roman"/>
              </a:rPr>
              <a:t>h</a:t>
            </a:r>
            <a:r>
              <a:rPr lang="en-CA" sz="1200" spc="-9" dirty="0">
                <a:solidFill>
                  <a:srgbClr val="363435"/>
                </a:solidFill>
                <a:latin typeface="+mn-lt"/>
                <a:cs typeface="Times New Roman"/>
              </a:rPr>
              <a:t>e</a:t>
            </a:r>
            <a:r>
              <a:rPr lang="en-CA" sz="1200" spc="4" dirty="0">
                <a:solidFill>
                  <a:srgbClr val="363435"/>
                </a:solidFill>
                <a:latin typeface="+mn-lt"/>
                <a:cs typeface="Times New Roman"/>
              </a:rPr>
              <a:t>r</a:t>
            </a:r>
            <a:r>
              <a:rPr lang="en-CA" sz="1200" spc="-30" dirty="0">
                <a:solidFill>
                  <a:srgbClr val="363435"/>
                </a:solidFill>
                <a:latin typeface="+mn-lt"/>
                <a:cs typeface="Times New Roman"/>
              </a:rPr>
              <a:t>s</a:t>
            </a:r>
            <a:r>
              <a:rPr lang="en-CA" sz="1200" dirty="0">
                <a:solidFill>
                  <a:srgbClr val="363435"/>
                </a:solidFill>
                <a:latin typeface="+mn-lt"/>
                <a:cs typeface="Times New Roman"/>
              </a:rPr>
              <a:t>;</a:t>
            </a:r>
            <a:r>
              <a:rPr lang="en-CA" sz="1200" spc="28" dirty="0">
                <a:solidFill>
                  <a:srgbClr val="363435"/>
                </a:solidFill>
                <a:latin typeface="+mn-lt"/>
                <a:cs typeface="Times New Roman"/>
              </a:rPr>
              <a:t> </a:t>
            </a:r>
            <a:r>
              <a:rPr lang="en-CA" sz="1200" spc="-9" dirty="0">
                <a:solidFill>
                  <a:srgbClr val="363435"/>
                </a:solidFill>
                <a:latin typeface="+mn-lt"/>
                <a:cs typeface="Times New Roman"/>
              </a:rPr>
              <a:t>E</a:t>
            </a:r>
            <a:r>
              <a:rPr lang="en-CA" sz="1200" dirty="0">
                <a:solidFill>
                  <a:srgbClr val="363435"/>
                </a:solidFill>
                <a:latin typeface="+mn-lt"/>
                <a:cs typeface="Times New Roman"/>
              </a:rPr>
              <a:t>M</a:t>
            </a:r>
            <a:r>
              <a:rPr lang="en-CA" sz="1200" spc="-30" dirty="0">
                <a:solidFill>
                  <a:srgbClr val="363435"/>
                </a:solidFill>
                <a:latin typeface="+mn-lt"/>
                <a:cs typeface="Times New Roman"/>
              </a:rPr>
              <a:t>B</a:t>
            </a:r>
            <a:r>
              <a:rPr lang="en-CA" sz="1200" spc="20" dirty="0">
                <a:solidFill>
                  <a:srgbClr val="363435"/>
                </a:solidFill>
                <a:latin typeface="+mn-lt"/>
                <a:cs typeface="Times New Roman"/>
              </a:rPr>
              <a:t>R</a:t>
            </a:r>
            <a:r>
              <a:rPr lang="en-CA" sz="1200" spc="-41" dirty="0">
                <a:solidFill>
                  <a:srgbClr val="363435"/>
                </a:solidFill>
                <a:latin typeface="+mn-lt"/>
                <a:cs typeface="Times New Roman"/>
              </a:rPr>
              <a:t>A</a:t>
            </a:r>
            <a:r>
              <a:rPr lang="en-CA" sz="1200" spc="-20" dirty="0">
                <a:solidFill>
                  <a:srgbClr val="363435"/>
                </a:solidFill>
                <a:latin typeface="+mn-lt"/>
                <a:cs typeface="Times New Roman"/>
              </a:rPr>
              <a:t>C</a:t>
            </a:r>
            <a:r>
              <a:rPr lang="en-CA" sz="1200" dirty="0">
                <a:solidFill>
                  <a:srgbClr val="363435"/>
                </a:solidFill>
                <a:latin typeface="+mn-lt"/>
                <a:cs typeface="Times New Roman"/>
              </a:rPr>
              <a:t>E </a:t>
            </a:r>
            <a:r>
              <a:rPr lang="en-CA" sz="1200" spc="-20" dirty="0">
                <a:solidFill>
                  <a:srgbClr val="363435"/>
                </a:solidFill>
                <a:latin typeface="+mn-lt"/>
                <a:cs typeface="Times New Roman"/>
              </a:rPr>
              <a:t>C</a:t>
            </a:r>
            <a:r>
              <a:rPr lang="en-CA" sz="1200" spc="9" dirty="0">
                <a:solidFill>
                  <a:srgbClr val="363435"/>
                </a:solidFill>
                <a:latin typeface="+mn-lt"/>
                <a:cs typeface="Times New Roman"/>
              </a:rPr>
              <a:t>lin</a:t>
            </a:r>
            <a:r>
              <a:rPr lang="en-CA" sz="1200" spc="-15" dirty="0">
                <a:solidFill>
                  <a:srgbClr val="363435"/>
                </a:solidFill>
                <a:latin typeface="+mn-lt"/>
                <a:cs typeface="Times New Roman"/>
              </a:rPr>
              <a:t>i</a:t>
            </a:r>
            <a:r>
              <a:rPr lang="en-CA" sz="1200" spc="15" dirty="0">
                <a:solidFill>
                  <a:srgbClr val="363435"/>
                </a:solidFill>
                <a:latin typeface="+mn-lt"/>
                <a:cs typeface="Times New Roman"/>
              </a:rPr>
              <a:t>c</a:t>
            </a:r>
            <a:r>
              <a:rPr lang="en-CA" sz="1200" spc="20" dirty="0">
                <a:solidFill>
                  <a:srgbClr val="363435"/>
                </a:solidFill>
                <a:latin typeface="+mn-lt"/>
                <a:cs typeface="Times New Roman"/>
              </a:rPr>
              <a:t>a</a:t>
            </a:r>
            <a:r>
              <a:rPr lang="en-CA" sz="1200" spc="-9" dirty="0">
                <a:solidFill>
                  <a:srgbClr val="363435"/>
                </a:solidFill>
                <a:latin typeface="+mn-lt"/>
                <a:cs typeface="Times New Roman"/>
              </a:rPr>
              <a:t>l</a:t>
            </a:r>
            <a:r>
              <a:rPr lang="en-CA" sz="1200" spc="-41" dirty="0">
                <a:solidFill>
                  <a:srgbClr val="363435"/>
                </a:solidFill>
                <a:latin typeface="+mn-lt"/>
                <a:cs typeface="Times New Roman"/>
              </a:rPr>
              <a:t>T</a:t>
            </a:r>
            <a:r>
              <a:rPr lang="en-CA" sz="1200" spc="9" dirty="0">
                <a:solidFill>
                  <a:srgbClr val="363435"/>
                </a:solidFill>
                <a:latin typeface="+mn-lt"/>
                <a:cs typeface="Times New Roman"/>
              </a:rPr>
              <a:t>ri</a:t>
            </a:r>
            <a:r>
              <a:rPr lang="en-CA" sz="1200" spc="20" dirty="0">
                <a:solidFill>
                  <a:srgbClr val="363435"/>
                </a:solidFill>
                <a:latin typeface="+mn-lt"/>
                <a:cs typeface="Times New Roman"/>
              </a:rPr>
              <a:t>a</a:t>
            </a:r>
            <a:r>
              <a:rPr lang="en-CA" sz="1200" spc="-4" dirty="0">
                <a:solidFill>
                  <a:srgbClr val="363435"/>
                </a:solidFill>
                <a:latin typeface="+mn-lt"/>
                <a:cs typeface="Times New Roman"/>
              </a:rPr>
              <a:t>l</a:t>
            </a:r>
            <a:r>
              <a:rPr lang="en-CA" sz="1200" spc="-20" dirty="0">
                <a:solidFill>
                  <a:srgbClr val="363435"/>
                </a:solidFill>
                <a:latin typeface="+mn-lt"/>
                <a:cs typeface="Times New Roman"/>
              </a:rPr>
              <a:t>s</a:t>
            </a:r>
            <a:r>
              <a:rPr lang="en-CA" sz="1200" spc="-30" dirty="0">
                <a:solidFill>
                  <a:srgbClr val="363435"/>
                </a:solidFill>
                <a:latin typeface="+mn-lt"/>
                <a:cs typeface="Times New Roman"/>
              </a:rPr>
              <a:t>.</a:t>
            </a:r>
            <a:r>
              <a:rPr lang="en-CA" sz="1200" spc="-9" dirty="0">
                <a:solidFill>
                  <a:srgbClr val="363435"/>
                </a:solidFill>
                <a:latin typeface="+mn-lt"/>
                <a:cs typeface="Times New Roman"/>
              </a:rPr>
              <a:t>g</a:t>
            </a:r>
            <a:r>
              <a:rPr lang="en-CA" sz="1200" spc="-4" dirty="0">
                <a:solidFill>
                  <a:srgbClr val="363435"/>
                </a:solidFill>
                <a:latin typeface="+mn-lt"/>
                <a:cs typeface="Times New Roman"/>
              </a:rPr>
              <a:t>o</a:t>
            </a:r>
            <a:r>
              <a:rPr lang="en-CA" sz="1200" dirty="0">
                <a:solidFill>
                  <a:srgbClr val="363435"/>
                </a:solidFill>
                <a:latin typeface="+mn-lt"/>
                <a:cs typeface="Times New Roman"/>
              </a:rPr>
              <a:t>v</a:t>
            </a:r>
            <a:r>
              <a:rPr lang="en-CA" sz="1200" spc="15" dirty="0">
                <a:solidFill>
                  <a:srgbClr val="363435"/>
                </a:solidFill>
                <a:latin typeface="+mn-lt"/>
                <a:cs typeface="Times New Roman"/>
              </a:rPr>
              <a:t> </a:t>
            </a:r>
            <a:r>
              <a:rPr lang="en-CA" sz="1200" spc="-26" dirty="0">
                <a:solidFill>
                  <a:srgbClr val="363435"/>
                </a:solidFill>
                <a:latin typeface="+mn-lt"/>
                <a:cs typeface="Times New Roman"/>
              </a:rPr>
              <a:t>n</a:t>
            </a:r>
            <a:r>
              <a:rPr lang="en-CA" sz="1200" spc="9" dirty="0">
                <a:solidFill>
                  <a:srgbClr val="363435"/>
                </a:solidFill>
                <a:latin typeface="+mn-lt"/>
                <a:cs typeface="Times New Roman"/>
              </a:rPr>
              <a:t>u</a:t>
            </a:r>
            <a:r>
              <a:rPr lang="en-CA" sz="1200" spc="-9" dirty="0">
                <a:solidFill>
                  <a:srgbClr val="363435"/>
                </a:solidFill>
                <a:latin typeface="+mn-lt"/>
                <a:cs typeface="Times New Roman"/>
              </a:rPr>
              <a:t>m</a:t>
            </a:r>
            <a:r>
              <a:rPr lang="en-CA" sz="1200" dirty="0">
                <a:solidFill>
                  <a:srgbClr val="363435"/>
                </a:solidFill>
                <a:latin typeface="+mn-lt"/>
                <a:cs typeface="Times New Roman"/>
              </a:rPr>
              <a:t>b</a:t>
            </a:r>
            <a:r>
              <a:rPr lang="en-CA" sz="1200" spc="-9" dirty="0">
                <a:solidFill>
                  <a:srgbClr val="363435"/>
                </a:solidFill>
                <a:latin typeface="+mn-lt"/>
                <a:cs typeface="Times New Roman"/>
              </a:rPr>
              <a:t>e</a:t>
            </a:r>
            <a:r>
              <a:rPr lang="en-CA" sz="1200" spc="-36" dirty="0">
                <a:solidFill>
                  <a:srgbClr val="363435"/>
                </a:solidFill>
                <a:latin typeface="+mn-lt"/>
                <a:cs typeface="Times New Roman"/>
              </a:rPr>
              <a:t>r</a:t>
            </a:r>
            <a:r>
              <a:rPr lang="en-CA" sz="1200" dirty="0">
                <a:solidFill>
                  <a:srgbClr val="363435"/>
                </a:solidFill>
                <a:latin typeface="+mn-lt"/>
                <a:cs typeface="Times New Roman"/>
              </a:rPr>
              <a:t>,</a:t>
            </a:r>
            <a:r>
              <a:rPr lang="en-CA" sz="1200" spc="184" dirty="0">
                <a:solidFill>
                  <a:srgbClr val="363435"/>
                </a:solidFill>
                <a:latin typeface="+mn-lt"/>
                <a:cs typeface="Times New Roman"/>
              </a:rPr>
              <a:t> </a:t>
            </a:r>
            <a:r>
              <a:rPr lang="en-CA" sz="1200" spc="-26" dirty="0">
                <a:solidFill>
                  <a:srgbClr val="363435"/>
                </a:solidFill>
                <a:latin typeface="+mn-lt"/>
                <a:cs typeface="Times New Roman"/>
              </a:rPr>
              <a:t>N</a:t>
            </a:r>
            <a:r>
              <a:rPr lang="en-CA" sz="1200" spc="-4" dirty="0">
                <a:solidFill>
                  <a:srgbClr val="363435"/>
                </a:solidFill>
                <a:latin typeface="+mn-lt"/>
                <a:cs typeface="Times New Roman"/>
              </a:rPr>
              <a:t>C</a:t>
            </a:r>
            <a:r>
              <a:rPr lang="en-CA" sz="1200" dirty="0">
                <a:solidFill>
                  <a:srgbClr val="363435"/>
                </a:solidFill>
                <a:latin typeface="+mn-lt"/>
                <a:cs typeface="Times New Roman"/>
              </a:rPr>
              <a:t>T</a:t>
            </a:r>
            <a:r>
              <a:rPr lang="en-CA" sz="1200" spc="4" dirty="0">
                <a:solidFill>
                  <a:srgbClr val="363435"/>
                </a:solidFill>
                <a:latin typeface="+mn-lt"/>
                <a:cs typeface="Times New Roman"/>
              </a:rPr>
              <a:t>0</a:t>
            </a:r>
            <a:r>
              <a:rPr lang="en-CA" sz="1200" spc="-4" dirty="0">
                <a:solidFill>
                  <a:srgbClr val="363435"/>
                </a:solidFill>
                <a:latin typeface="+mn-lt"/>
                <a:cs typeface="Times New Roman"/>
              </a:rPr>
              <a:t>08</a:t>
            </a:r>
            <a:r>
              <a:rPr lang="en-CA" sz="1200" dirty="0">
                <a:solidFill>
                  <a:srgbClr val="363435"/>
                </a:solidFill>
                <a:latin typeface="+mn-lt"/>
                <a:cs typeface="Times New Roman"/>
              </a:rPr>
              <a:t>4</a:t>
            </a:r>
            <a:r>
              <a:rPr lang="en-CA" sz="1200" spc="-30" dirty="0">
                <a:solidFill>
                  <a:srgbClr val="363435"/>
                </a:solidFill>
                <a:latin typeface="+mn-lt"/>
                <a:cs typeface="Times New Roman"/>
              </a:rPr>
              <a:t>6</a:t>
            </a:r>
            <a:r>
              <a:rPr lang="en-CA" sz="1200" spc="-36" dirty="0">
                <a:solidFill>
                  <a:srgbClr val="363435"/>
                </a:solidFill>
                <a:latin typeface="+mn-lt"/>
                <a:cs typeface="Times New Roman"/>
              </a:rPr>
              <a:t>9</a:t>
            </a:r>
            <a:r>
              <a:rPr lang="en-CA" sz="1200" spc="-41" dirty="0">
                <a:solidFill>
                  <a:srgbClr val="363435"/>
                </a:solidFill>
                <a:latin typeface="+mn-lt"/>
                <a:cs typeface="Times New Roman"/>
              </a:rPr>
              <a:t>2</a:t>
            </a:r>
            <a:r>
              <a:rPr lang="en-CA" sz="1200" spc="-26" dirty="0">
                <a:solidFill>
                  <a:srgbClr val="363435"/>
                </a:solidFill>
                <a:latin typeface="+mn-lt"/>
                <a:cs typeface="Times New Roman"/>
              </a:rPr>
              <a:t>4</a:t>
            </a:r>
            <a:r>
              <a:rPr lang="en-CA" sz="1200" spc="-72" dirty="0">
                <a:solidFill>
                  <a:srgbClr val="363435"/>
                </a:solidFill>
                <a:latin typeface="+mn-lt"/>
                <a:cs typeface="Times New Roman"/>
              </a:rPr>
              <a:t>.</a:t>
            </a:r>
            <a:r>
              <a:rPr lang="en-CA" sz="1200" dirty="0">
                <a:solidFill>
                  <a:srgbClr val="363435"/>
                </a:solidFill>
                <a:latin typeface="+mn-lt"/>
                <a:cs typeface="Times New Roman"/>
              </a:rPr>
              <a:t>)</a:t>
            </a:r>
            <a:endParaRPr lang="en-CA" sz="1200" dirty="0">
              <a:latin typeface="+mn-lt"/>
              <a:cs typeface="Times New Roman"/>
            </a:endParaRPr>
          </a:p>
          <a:p>
            <a:pPr marL="79919" marR="84783">
              <a:lnSpc>
                <a:spcPts val="964"/>
              </a:lnSpc>
              <a:spcBef>
                <a:spcPts val="451"/>
              </a:spcBef>
            </a:pPr>
            <a:r>
              <a:rPr lang="en-CA" sz="1200" b="1" dirty="0">
                <a:solidFill>
                  <a:srgbClr val="D2363B"/>
                </a:solidFill>
                <a:latin typeface="+mn-lt"/>
                <a:cs typeface="Times New Roman"/>
              </a:rPr>
              <a:t>F</a:t>
            </a:r>
            <a:r>
              <a:rPr lang="en-CA" sz="1200" b="1" spc="4" dirty="0">
                <a:solidFill>
                  <a:srgbClr val="D2363B"/>
                </a:solidFill>
                <a:latin typeface="+mn-lt"/>
                <a:cs typeface="Times New Roman"/>
              </a:rPr>
              <a:t>i</a:t>
            </a:r>
            <a:r>
              <a:rPr lang="en-CA" sz="1200" b="1" dirty="0">
                <a:solidFill>
                  <a:srgbClr val="D2363B"/>
                </a:solidFill>
                <a:latin typeface="+mn-lt"/>
                <a:cs typeface="Times New Roman"/>
              </a:rPr>
              <a:t>gu</a:t>
            </a:r>
            <a:r>
              <a:rPr lang="en-CA" sz="1200" b="1" spc="4" dirty="0">
                <a:solidFill>
                  <a:srgbClr val="D2363B"/>
                </a:solidFill>
                <a:latin typeface="+mn-lt"/>
                <a:cs typeface="Times New Roman"/>
              </a:rPr>
              <a:t>r</a:t>
            </a:r>
            <a:r>
              <a:rPr lang="en-CA" sz="1200" b="1" dirty="0">
                <a:solidFill>
                  <a:srgbClr val="D2363B"/>
                </a:solidFill>
                <a:latin typeface="+mn-lt"/>
                <a:cs typeface="Times New Roman"/>
              </a:rPr>
              <a:t>e</a:t>
            </a:r>
            <a:r>
              <a:rPr lang="en-CA" sz="1200" b="1" spc="47" dirty="0">
                <a:solidFill>
                  <a:srgbClr val="D2363B"/>
                </a:solidFill>
                <a:latin typeface="+mn-lt"/>
                <a:cs typeface="Times New Roman"/>
              </a:rPr>
              <a:t> </a:t>
            </a:r>
            <a:r>
              <a:rPr lang="en-CA" sz="1200" b="1" spc="30" dirty="0">
                <a:solidFill>
                  <a:srgbClr val="D2363B"/>
                </a:solidFill>
                <a:latin typeface="+mn-lt"/>
                <a:cs typeface="Times New Roman"/>
              </a:rPr>
              <a:t>2</a:t>
            </a:r>
            <a:r>
              <a:rPr lang="en-CA" sz="1200" b="1" dirty="0">
                <a:solidFill>
                  <a:srgbClr val="D2363B"/>
                </a:solidFill>
                <a:latin typeface="+mn-lt"/>
                <a:cs typeface="Times New Roman"/>
              </a:rPr>
              <a:t>.</a:t>
            </a:r>
            <a:r>
              <a:rPr lang="en-CA" sz="1200" b="1" spc="16" dirty="0">
                <a:solidFill>
                  <a:srgbClr val="D2363B"/>
                </a:solidFill>
                <a:latin typeface="+mn-lt"/>
                <a:cs typeface="Times New Roman"/>
              </a:rPr>
              <a:t> </a:t>
            </a:r>
            <a:r>
              <a:rPr lang="en-CA" sz="1200" b="1" spc="-4" dirty="0">
                <a:solidFill>
                  <a:srgbClr val="363435"/>
                </a:solidFill>
                <a:latin typeface="+mn-lt"/>
                <a:cs typeface="Times New Roman"/>
              </a:rPr>
              <a:t>I</a:t>
            </a:r>
            <a:r>
              <a:rPr lang="en-CA" sz="1200" b="1" spc="4" dirty="0">
                <a:solidFill>
                  <a:srgbClr val="363435"/>
                </a:solidFill>
                <a:latin typeface="+mn-lt"/>
                <a:cs typeface="Times New Roman"/>
              </a:rPr>
              <a:t>ncr</a:t>
            </a:r>
            <a:r>
              <a:rPr lang="en-CA" sz="1200" b="1" spc="9" dirty="0">
                <a:solidFill>
                  <a:srgbClr val="363435"/>
                </a:solidFill>
                <a:latin typeface="+mn-lt"/>
                <a:cs typeface="Times New Roman"/>
              </a:rPr>
              <a:t>e</a:t>
            </a:r>
            <a:r>
              <a:rPr lang="en-CA" sz="1200" b="1" spc="4" dirty="0">
                <a:solidFill>
                  <a:srgbClr val="363435"/>
                </a:solidFill>
                <a:latin typeface="+mn-lt"/>
                <a:cs typeface="Times New Roman"/>
              </a:rPr>
              <a:t>m</a:t>
            </a:r>
            <a:r>
              <a:rPr lang="en-CA" sz="1200" b="1" spc="9" dirty="0">
                <a:solidFill>
                  <a:srgbClr val="363435"/>
                </a:solidFill>
                <a:latin typeface="+mn-lt"/>
                <a:cs typeface="Times New Roman"/>
              </a:rPr>
              <a:t>e</a:t>
            </a:r>
            <a:r>
              <a:rPr lang="en-CA" sz="1200" b="1" spc="4" dirty="0">
                <a:solidFill>
                  <a:srgbClr val="363435"/>
                </a:solidFill>
                <a:latin typeface="+mn-lt"/>
                <a:cs typeface="Times New Roman"/>
              </a:rPr>
              <a:t>n</a:t>
            </a:r>
            <a:r>
              <a:rPr lang="en-CA" sz="1200" b="1" spc="15" dirty="0">
                <a:solidFill>
                  <a:srgbClr val="363435"/>
                </a:solidFill>
                <a:latin typeface="+mn-lt"/>
                <a:cs typeface="Times New Roman"/>
              </a:rPr>
              <a:t>t</a:t>
            </a:r>
            <a:r>
              <a:rPr lang="en-CA" sz="1200" b="1" spc="4" dirty="0">
                <a:solidFill>
                  <a:srgbClr val="363435"/>
                </a:solidFill>
                <a:latin typeface="+mn-lt"/>
                <a:cs typeface="Times New Roman"/>
              </a:rPr>
              <a:t>a</a:t>
            </a:r>
            <a:r>
              <a:rPr lang="en-CA" sz="1200" b="1" dirty="0">
                <a:solidFill>
                  <a:srgbClr val="363435"/>
                </a:solidFill>
                <a:latin typeface="+mn-lt"/>
                <a:cs typeface="Times New Roman"/>
              </a:rPr>
              <a:t>l</a:t>
            </a:r>
            <a:r>
              <a:rPr lang="en-CA" sz="1200" b="1" spc="20" dirty="0">
                <a:solidFill>
                  <a:srgbClr val="363435"/>
                </a:solidFill>
                <a:latin typeface="+mn-lt"/>
                <a:cs typeface="Times New Roman"/>
              </a:rPr>
              <a:t> </a:t>
            </a:r>
            <a:r>
              <a:rPr lang="en-CA" sz="1200" b="1" spc="8" dirty="0">
                <a:solidFill>
                  <a:srgbClr val="363435"/>
                </a:solidFill>
                <a:latin typeface="+mn-lt"/>
                <a:cs typeface="Times New Roman"/>
              </a:rPr>
              <a:t>Y</a:t>
            </a:r>
            <a:r>
              <a:rPr lang="en-CA" sz="1200" b="1" spc="4" dirty="0">
                <a:solidFill>
                  <a:srgbClr val="363435"/>
                </a:solidFill>
                <a:latin typeface="+mn-lt"/>
                <a:cs typeface="Times New Roman"/>
              </a:rPr>
              <a:t>i</a:t>
            </a:r>
            <a:r>
              <a:rPr lang="en-CA" sz="1200" b="1" spc="14" dirty="0">
                <a:solidFill>
                  <a:srgbClr val="363435"/>
                </a:solidFill>
                <a:latin typeface="+mn-lt"/>
                <a:cs typeface="Times New Roman"/>
              </a:rPr>
              <a:t>e</a:t>
            </a:r>
            <a:r>
              <a:rPr lang="en-CA" sz="1200" b="1" spc="8" dirty="0">
                <a:solidFill>
                  <a:srgbClr val="363435"/>
                </a:solidFill>
                <a:latin typeface="+mn-lt"/>
                <a:cs typeface="Times New Roman"/>
              </a:rPr>
              <a:t>l</a:t>
            </a:r>
            <a:r>
              <a:rPr lang="en-CA" sz="1200" b="1" dirty="0">
                <a:solidFill>
                  <a:srgbClr val="363435"/>
                </a:solidFill>
                <a:latin typeface="+mn-lt"/>
                <a:cs typeface="Times New Roman"/>
              </a:rPr>
              <a:t>d</a:t>
            </a:r>
            <a:r>
              <a:rPr lang="en-CA" sz="1200" b="1" spc="49" dirty="0">
                <a:solidFill>
                  <a:srgbClr val="363435"/>
                </a:solidFill>
                <a:latin typeface="+mn-lt"/>
                <a:cs typeface="Times New Roman"/>
              </a:rPr>
              <a:t> </a:t>
            </a:r>
            <a:r>
              <a:rPr lang="en-CA" sz="1200" b="1" spc="4" dirty="0">
                <a:solidFill>
                  <a:srgbClr val="363435"/>
                </a:solidFill>
                <a:latin typeface="+mn-lt"/>
                <a:cs typeface="Times New Roman"/>
              </a:rPr>
              <a:t>o</a:t>
            </a:r>
            <a:r>
              <a:rPr lang="en-CA" sz="1200" b="1" dirty="0">
                <a:solidFill>
                  <a:srgbClr val="363435"/>
                </a:solidFill>
                <a:latin typeface="+mn-lt"/>
                <a:cs typeface="Times New Roman"/>
              </a:rPr>
              <a:t>f</a:t>
            </a:r>
            <a:r>
              <a:rPr lang="en-CA" sz="1200" b="1" spc="-5" dirty="0">
                <a:solidFill>
                  <a:srgbClr val="363435"/>
                </a:solidFill>
                <a:latin typeface="+mn-lt"/>
                <a:cs typeface="Times New Roman"/>
              </a:rPr>
              <a:t> </a:t>
            </a:r>
            <a:r>
              <a:rPr lang="en-CA" sz="1200" b="1" spc="4" dirty="0">
                <a:solidFill>
                  <a:srgbClr val="363435"/>
                </a:solidFill>
                <a:latin typeface="+mn-lt"/>
                <a:cs typeface="Times New Roman"/>
              </a:rPr>
              <a:t>Pr</a:t>
            </a:r>
            <a:r>
              <a:rPr lang="en-CA" sz="1200" b="1" spc="9" dirty="0">
                <a:solidFill>
                  <a:srgbClr val="363435"/>
                </a:solidFill>
                <a:latin typeface="+mn-lt"/>
                <a:cs typeface="Times New Roman"/>
              </a:rPr>
              <a:t>ol</a:t>
            </a:r>
            <a:r>
              <a:rPr lang="en-CA" sz="1200" b="1" spc="4" dirty="0">
                <a:solidFill>
                  <a:srgbClr val="363435"/>
                </a:solidFill>
                <a:latin typeface="+mn-lt"/>
                <a:cs typeface="Times New Roman"/>
              </a:rPr>
              <a:t>ong</a:t>
            </a:r>
            <a:r>
              <a:rPr lang="en-CA" sz="1200" b="1" spc="15" dirty="0">
                <a:solidFill>
                  <a:srgbClr val="363435"/>
                </a:solidFill>
                <a:latin typeface="+mn-lt"/>
                <a:cs typeface="Times New Roman"/>
              </a:rPr>
              <a:t>e</a:t>
            </a:r>
            <a:r>
              <a:rPr lang="en-CA" sz="1200" b="1" dirty="0">
                <a:solidFill>
                  <a:srgbClr val="363435"/>
                </a:solidFill>
                <a:latin typeface="+mn-lt"/>
                <a:cs typeface="Times New Roman"/>
              </a:rPr>
              <a:t>d</a:t>
            </a:r>
            <a:r>
              <a:rPr lang="en-CA" sz="1200" b="1" spc="20" dirty="0">
                <a:solidFill>
                  <a:srgbClr val="363435"/>
                </a:solidFill>
                <a:latin typeface="+mn-lt"/>
                <a:cs typeface="Times New Roman"/>
              </a:rPr>
              <a:t> </a:t>
            </a:r>
            <a:r>
              <a:rPr lang="en-CA" sz="1200" b="1" spc="4" dirty="0">
                <a:solidFill>
                  <a:srgbClr val="363435"/>
                </a:solidFill>
                <a:latin typeface="+mn-lt"/>
                <a:cs typeface="Times New Roman"/>
              </a:rPr>
              <a:t>E</a:t>
            </a:r>
            <a:r>
              <a:rPr lang="en-CA" sz="1200" b="1" spc="-4" dirty="0">
                <a:solidFill>
                  <a:srgbClr val="363435"/>
                </a:solidFill>
                <a:latin typeface="+mn-lt"/>
                <a:cs typeface="Times New Roman"/>
              </a:rPr>
              <a:t>C</a:t>
            </a:r>
            <a:r>
              <a:rPr lang="en-CA" sz="1200" b="1" dirty="0">
                <a:solidFill>
                  <a:srgbClr val="363435"/>
                </a:solidFill>
                <a:latin typeface="+mn-lt"/>
                <a:cs typeface="Times New Roman"/>
              </a:rPr>
              <a:t>G</a:t>
            </a:r>
            <a:r>
              <a:rPr lang="en-CA" sz="1200" b="1" spc="71" dirty="0">
                <a:solidFill>
                  <a:srgbClr val="363435"/>
                </a:solidFill>
                <a:latin typeface="+mn-lt"/>
                <a:cs typeface="Times New Roman"/>
              </a:rPr>
              <a:t> </a:t>
            </a:r>
            <a:r>
              <a:rPr lang="en-CA" sz="1200" b="1" spc="4" dirty="0">
                <a:solidFill>
                  <a:srgbClr val="363435"/>
                </a:solidFill>
                <a:latin typeface="+mn-lt"/>
                <a:cs typeface="Times New Roman"/>
              </a:rPr>
              <a:t>Mo</a:t>
            </a:r>
            <a:r>
              <a:rPr lang="en-CA" sz="1200" b="1" dirty="0">
                <a:solidFill>
                  <a:srgbClr val="363435"/>
                </a:solidFill>
                <a:latin typeface="+mn-lt"/>
                <a:cs typeface="Times New Roman"/>
              </a:rPr>
              <a:t>n</a:t>
            </a:r>
            <a:r>
              <a:rPr lang="en-CA" sz="1200" b="1" spc="4" dirty="0">
                <a:solidFill>
                  <a:srgbClr val="363435"/>
                </a:solidFill>
                <a:latin typeface="+mn-lt"/>
                <a:cs typeface="Times New Roman"/>
              </a:rPr>
              <a:t>it</a:t>
            </a:r>
            <a:r>
              <a:rPr lang="en-CA" sz="1200" b="1" spc="9" dirty="0">
                <a:solidFill>
                  <a:srgbClr val="363435"/>
                </a:solidFill>
                <a:latin typeface="+mn-lt"/>
                <a:cs typeface="Times New Roman"/>
              </a:rPr>
              <a:t>or</a:t>
            </a:r>
            <a:r>
              <a:rPr lang="en-CA" sz="1200" b="1" dirty="0">
                <a:solidFill>
                  <a:srgbClr val="363435"/>
                </a:solidFill>
                <a:latin typeface="+mn-lt"/>
                <a:cs typeface="Times New Roman"/>
              </a:rPr>
              <a:t>i</a:t>
            </a:r>
            <a:r>
              <a:rPr lang="en-CA" sz="1200" b="1" spc="4" dirty="0">
                <a:solidFill>
                  <a:srgbClr val="363435"/>
                </a:solidFill>
                <a:latin typeface="+mn-lt"/>
                <a:cs typeface="Times New Roman"/>
              </a:rPr>
              <a:t>n</a:t>
            </a:r>
            <a:r>
              <a:rPr lang="en-CA" sz="1200" b="1" dirty="0">
                <a:solidFill>
                  <a:srgbClr val="363435"/>
                </a:solidFill>
                <a:latin typeface="+mn-lt"/>
                <a:cs typeface="Times New Roman"/>
              </a:rPr>
              <a:t>g</a:t>
            </a:r>
            <a:r>
              <a:rPr lang="en-CA" sz="1200" b="1" spc="20" dirty="0">
                <a:solidFill>
                  <a:srgbClr val="363435"/>
                </a:solidFill>
                <a:latin typeface="+mn-lt"/>
                <a:cs typeface="Times New Roman"/>
              </a:rPr>
              <a:t> </a:t>
            </a:r>
            <a:r>
              <a:rPr lang="en-CA" sz="1200" b="1" spc="8" dirty="0">
                <a:solidFill>
                  <a:srgbClr val="363435"/>
                </a:solidFill>
                <a:latin typeface="+mn-lt"/>
                <a:cs typeface="Times New Roman"/>
              </a:rPr>
              <a:t>fo</a:t>
            </a:r>
            <a:r>
              <a:rPr lang="en-CA" sz="1200" b="1" dirty="0">
                <a:solidFill>
                  <a:srgbClr val="363435"/>
                </a:solidFill>
                <a:latin typeface="+mn-lt"/>
                <a:cs typeface="Times New Roman"/>
              </a:rPr>
              <a:t>r</a:t>
            </a:r>
            <a:r>
              <a:rPr lang="en-CA" sz="1200" b="1" spc="47" dirty="0">
                <a:solidFill>
                  <a:srgbClr val="363435"/>
                </a:solidFill>
                <a:latin typeface="+mn-lt"/>
                <a:cs typeface="Times New Roman"/>
              </a:rPr>
              <a:t> </a:t>
            </a:r>
            <a:r>
              <a:rPr lang="en-CA" sz="1200" b="1" spc="4" dirty="0">
                <a:solidFill>
                  <a:srgbClr val="363435"/>
                </a:solidFill>
                <a:latin typeface="+mn-lt"/>
                <a:cs typeface="Times New Roman"/>
              </a:rPr>
              <a:t>th</a:t>
            </a:r>
            <a:r>
              <a:rPr lang="en-CA" sz="1200" b="1" dirty="0">
                <a:solidFill>
                  <a:srgbClr val="363435"/>
                </a:solidFill>
                <a:latin typeface="+mn-lt"/>
                <a:cs typeface="Times New Roman"/>
              </a:rPr>
              <a:t>e</a:t>
            </a:r>
            <a:r>
              <a:rPr lang="en-CA" sz="1200" b="1" spc="7" dirty="0">
                <a:solidFill>
                  <a:srgbClr val="363435"/>
                </a:solidFill>
                <a:latin typeface="+mn-lt"/>
                <a:cs typeface="Times New Roman"/>
              </a:rPr>
              <a:t> </a:t>
            </a:r>
            <a:r>
              <a:rPr lang="en-CA" sz="1200" b="1" spc="15" dirty="0">
                <a:solidFill>
                  <a:srgbClr val="363435"/>
                </a:solidFill>
                <a:latin typeface="+mn-lt"/>
                <a:cs typeface="Times New Roman"/>
              </a:rPr>
              <a:t>De</a:t>
            </a:r>
            <a:r>
              <a:rPr lang="en-CA" sz="1200" b="1" spc="4" dirty="0">
                <a:solidFill>
                  <a:srgbClr val="363435"/>
                </a:solidFill>
                <a:latin typeface="+mn-lt"/>
                <a:cs typeface="Times New Roman"/>
              </a:rPr>
              <a:t>t</a:t>
            </a:r>
            <a:r>
              <a:rPr lang="en-CA" sz="1200" b="1" spc="15" dirty="0">
                <a:solidFill>
                  <a:srgbClr val="363435"/>
                </a:solidFill>
                <a:latin typeface="+mn-lt"/>
                <a:cs typeface="Times New Roman"/>
              </a:rPr>
              <a:t>e</a:t>
            </a:r>
            <a:r>
              <a:rPr lang="en-CA" sz="1200" b="1" spc="26" dirty="0">
                <a:solidFill>
                  <a:srgbClr val="363435"/>
                </a:solidFill>
                <a:latin typeface="+mn-lt"/>
                <a:cs typeface="Times New Roman"/>
              </a:rPr>
              <a:t>c</a:t>
            </a:r>
            <a:r>
              <a:rPr lang="en-CA" sz="1200" b="1" spc="4" dirty="0">
                <a:solidFill>
                  <a:srgbClr val="363435"/>
                </a:solidFill>
                <a:latin typeface="+mn-lt"/>
                <a:cs typeface="Times New Roman"/>
              </a:rPr>
              <a:t>tio</a:t>
            </a:r>
            <a:r>
              <a:rPr lang="en-CA" sz="1200" b="1" dirty="0">
                <a:solidFill>
                  <a:srgbClr val="363435"/>
                </a:solidFill>
                <a:latin typeface="+mn-lt"/>
                <a:cs typeface="Times New Roman"/>
              </a:rPr>
              <a:t>n </a:t>
            </a:r>
            <a:r>
              <a:rPr lang="en-CA" sz="1200" b="1" spc="4" dirty="0">
                <a:solidFill>
                  <a:srgbClr val="363435"/>
                </a:solidFill>
                <a:latin typeface="+mn-lt"/>
                <a:cs typeface="Times New Roman"/>
              </a:rPr>
              <a:t>o</a:t>
            </a:r>
            <a:r>
              <a:rPr lang="en-CA" sz="1200" b="1" dirty="0">
                <a:solidFill>
                  <a:srgbClr val="363435"/>
                </a:solidFill>
                <a:latin typeface="+mn-lt"/>
                <a:cs typeface="Times New Roman"/>
              </a:rPr>
              <a:t>f</a:t>
            </a:r>
            <a:r>
              <a:rPr lang="en-CA" sz="1200" b="1" spc="-5" dirty="0">
                <a:solidFill>
                  <a:srgbClr val="363435"/>
                </a:solidFill>
                <a:latin typeface="+mn-lt"/>
                <a:cs typeface="Times New Roman"/>
              </a:rPr>
              <a:t> </a:t>
            </a:r>
            <a:r>
              <a:rPr lang="en-CA" sz="1200" b="1" spc="4" dirty="0">
                <a:solidFill>
                  <a:srgbClr val="363435"/>
                </a:solidFill>
                <a:latin typeface="+mn-lt"/>
                <a:cs typeface="Times New Roman"/>
              </a:rPr>
              <a:t>A</a:t>
            </a:r>
            <a:r>
              <a:rPr lang="en-CA" sz="1200" b="1" spc="8" dirty="0">
                <a:solidFill>
                  <a:srgbClr val="363435"/>
                </a:solidFill>
                <a:latin typeface="+mn-lt"/>
                <a:cs typeface="Times New Roman"/>
              </a:rPr>
              <a:t>tr</a:t>
            </a:r>
            <a:r>
              <a:rPr lang="en-CA" sz="1200" b="1" spc="4" dirty="0">
                <a:solidFill>
                  <a:srgbClr val="363435"/>
                </a:solidFill>
                <a:latin typeface="+mn-lt"/>
                <a:cs typeface="Times New Roman"/>
              </a:rPr>
              <a:t>ia</a:t>
            </a:r>
            <a:r>
              <a:rPr lang="en-CA" sz="1200" b="1" dirty="0">
                <a:solidFill>
                  <a:srgbClr val="363435"/>
                </a:solidFill>
                <a:latin typeface="+mn-lt"/>
                <a:cs typeface="Times New Roman"/>
              </a:rPr>
              <a:t>l</a:t>
            </a:r>
            <a:r>
              <a:rPr lang="en-CA" sz="1200" b="1" spc="7" dirty="0">
                <a:solidFill>
                  <a:srgbClr val="363435"/>
                </a:solidFill>
                <a:latin typeface="+mn-lt"/>
                <a:cs typeface="Times New Roman"/>
              </a:rPr>
              <a:t> </a:t>
            </a:r>
            <a:r>
              <a:rPr lang="en-CA" sz="1200" b="1" dirty="0">
                <a:solidFill>
                  <a:srgbClr val="363435"/>
                </a:solidFill>
                <a:latin typeface="+mn-lt"/>
                <a:cs typeface="Times New Roman"/>
              </a:rPr>
              <a:t>Fi</a:t>
            </a:r>
            <a:r>
              <a:rPr lang="en-CA" sz="1200" b="1" spc="8" dirty="0">
                <a:solidFill>
                  <a:srgbClr val="363435"/>
                </a:solidFill>
                <a:latin typeface="+mn-lt"/>
                <a:cs typeface="Times New Roman"/>
              </a:rPr>
              <a:t>br</a:t>
            </a:r>
            <a:r>
              <a:rPr lang="en-CA" sz="1200" b="1" dirty="0">
                <a:solidFill>
                  <a:srgbClr val="363435"/>
                </a:solidFill>
                <a:latin typeface="+mn-lt"/>
                <a:cs typeface="Times New Roman"/>
              </a:rPr>
              <a:t>i</a:t>
            </a:r>
            <a:r>
              <a:rPr lang="en-CA" sz="1200" b="1" spc="4" dirty="0">
                <a:solidFill>
                  <a:srgbClr val="363435"/>
                </a:solidFill>
                <a:latin typeface="+mn-lt"/>
                <a:cs typeface="Times New Roman"/>
              </a:rPr>
              <a:t>ll</a:t>
            </a:r>
            <a:r>
              <a:rPr lang="en-CA" sz="1200" b="1" dirty="0">
                <a:solidFill>
                  <a:srgbClr val="363435"/>
                </a:solidFill>
                <a:latin typeface="+mn-lt"/>
                <a:cs typeface="Times New Roman"/>
              </a:rPr>
              <a:t>a</a:t>
            </a:r>
            <a:r>
              <a:rPr lang="en-CA" sz="1200" b="1" spc="4" dirty="0">
                <a:solidFill>
                  <a:srgbClr val="363435"/>
                </a:solidFill>
                <a:latin typeface="+mn-lt"/>
                <a:cs typeface="Times New Roman"/>
              </a:rPr>
              <a:t>tio</a:t>
            </a:r>
            <a:r>
              <a:rPr lang="en-CA" sz="1200" b="1" dirty="0">
                <a:solidFill>
                  <a:srgbClr val="363435"/>
                </a:solidFill>
                <a:latin typeface="+mn-lt"/>
                <a:cs typeface="Times New Roman"/>
              </a:rPr>
              <a:t>n</a:t>
            </a:r>
            <a:r>
              <a:rPr lang="en-CA" sz="1200" b="1" spc="163" dirty="0">
                <a:solidFill>
                  <a:srgbClr val="363435"/>
                </a:solidFill>
                <a:latin typeface="+mn-lt"/>
                <a:cs typeface="Times New Roman"/>
              </a:rPr>
              <a:t> </a:t>
            </a:r>
            <a:r>
              <a:rPr lang="en-CA" sz="1200" b="1" dirty="0">
                <a:solidFill>
                  <a:srgbClr val="363435"/>
                </a:solidFill>
                <a:latin typeface="+mn-lt"/>
                <a:cs typeface="Times New Roman"/>
              </a:rPr>
              <a:t>in</a:t>
            </a:r>
            <a:r>
              <a:rPr lang="en-CA" sz="1200" b="1" spc="-14" dirty="0">
                <a:solidFill>
                  <a:srgbClr val="363435"/>
                </a:solidFill>
                <a:latin typeface="+mn-lt"/>
                <a:cs typeface="Times New Roman"/>
              </a:rPr>
              <a:t> </a:t>
            </a:r>
            <a:r>
              <a:rPr lang="en-CA" sz="1200" b="1" spc="4" dirty="0">
                <a:solidFill>
                  <a:srgbClr val="363435"/>
                </a:solidFill>
                <a:latin typeface="+mn-lt"/>
                <a:cs typeface="Times New Roman"/>
              </a:rPr>
              <a:t>P</a:t>
            </a:r>
            <a:r>
              <a:rPr lang="en-CA" sz="1200" b="1" dirty="0">
                <a:solidFill>
                  <a:srgbClr val="363435"/>
                </a:solidFill>
                <a:latin typeface="+mn-lt"/>
                <a:cs typeface="Times New Roman"/>
              </a:rPr>
              <a:t>a</a:t>
            </a:r>
            <a:r>
              <a:rPr lang="en-CA" sz="1200" b="1" spc="4" dirty="0">
                <a:solidFill>
                  <a:srgbClr val="363435"/>
                </a:solidFill>
                <a:latin typeface="+mn-lt"/>
                <a:cs typeface="Times New Roman"/>
              </a:rPr>
              <a:t>ti</a:t>
            </a:r>
            <a:r>
              <a:rPr lang="en-CA" sz="1200" b="1" spc="9" dirty="0">
                <a:solidFill>
                  <a:srgbClr val="363435"/>
                </a:solidFill>
                <a:latin typeface="+mn-lt"/>
                <a:cs typeface="Times New Roman"/>
              </a:rPr>
              <a:t>e</a:t>
            </a:r>
            <a:r>
              <a:rPr lang="en-CA" sz="1200" b="1" spc="4" dirty="0">
                <a:solidFill>
                  <a:srgbClr val="363435"/>
                </a:solidFill>
                <a:latin typeface="+mn-lt"/>
                <a:cs typeface="Times New Roman"/>
              </a:rPr>
              <a:t>n</a:t>
            </a:r>
            <a:r>
              <a:rPr lang="en-CA" sz="1200" b="1" spc="20" dirty="0">
                <a:solidFill>
                  <a:srgbClr val="363435"/>
                </a:solidFill>
                <a:latin typeface="+mn-lt"/>
                <a:cs typeface="Times New Roman"/>
              </a:rPr>
              <a:t>t</a:t>
            </a:r>
            <a:r>
              <a:rPr lang="en-CA" sz="1200" b="1" dirty="0">
                <a:solidFill>
                  <a:srgbClr val="363435"/>
                </a:solidFill>
                <a:latin typeface="+mn-lt"/>
                <a:cs typeface="Times New Roman"/>
              </a:rPr>
              <a:t>s</a:t>
            </a:r>
            <a:r>
              <a:rPr lang="en-CA" sz="1200" b="1" spc="-61" dirty="0">
                <a:solidFill>
                  <a:srgbClr val="363435"/>
                </a:solidFill>
                <a:latin typeface="+mn-lt"/>
                <a:cs typeface="Times New Roman"/>
              </a:rPr>
              <a:t> </a:t>
            </a:r>
            <a:r>
              <a:rPr lang="en-CA" sz="1200" b="1" dirty="0">
                <a:solidFill>
                  <a:srgbClr val="363435"/>
                </a:solidFill>
                <a:latin typeface="+mn-lt"/>
                <a:cs typeface="Times New Roman"/>
              </a:rPr>
              <a:t>w</a:t>
            </a:r>
            <a:r>
              <a:rPr lang="en-CA" sz="1200" b="1" spc="4" dirty="0">
                <a:solidFill>
                  <a:srgbClr val="363435"/>
                </a:solidFill>
                <a:latin typeface="+mn-lt"/>
                <a:cs typeface="Times New Roman"/>
              </a:rPr>
              <a:t>it</a:t>
            </a:r>
            <a:r>
              <a:rPr lang="en-CA" sz="1200" b="1" dirty="0">
                <a:solidFill>
                  <a:srgbClr val="363435"/>
                </a:solidFill>
                <a:latin typeface="+mn-lt"/>
                <a:cs typeface="Times New Roman"/>
              </a:rPr>
              <a:t>h</a:t>
            </a:r>
            <a:r>
              <a:rPr lang="en-CA" sz="1200" b="1" spc="-53" dirty="0">
                <a:solidFill>
                  <a:srgbClr val="363435"/>
                </a:solidFill>
                <a:latin typeface="+mn-lt"/>
                <a:cs typeface="Times New Roman"/>
              </a:rPr>
              <a:t> </a:t>
            </a:r>
            <a:r>
              <a:rPr lang="en-CA" sz="1200" b="1" spc="-4" dirty="0">
                <a:solidFill>
                  <a:srgbClr val="363435"/>
                </a:solidFill>
                <a:latin typeface="+mn-lt"/>
                <a:cs typeface="Times New Roman"/>
              </a:rPr>
              <a:t>C</a:t>
            </a:r>
            <a:r>
              <a:rPr lang="en-CA" sz="1200" b="1" spc="30" dirty="0">
                <a:solidFill>
                  <a:srgbClr val="363435"/>
                </a:solidFill>
                <a:latin typeface="+mn-lt"/>
                <a:cs typeface="Times New Roman"/>
              </a:rPr>
              <a:t>r</a:t>
            </a:r>
            <a:r>
              <a:rPr lang="en-CA" sz="1200" b="1" spc="4" dirty="0">
                <a:solidFill>
                  <a:srgbClr val="363435"/>
                </a:solidFill>
                <a:latin typeface="+mn-lt"/>
                <a:cs typeface="Times New Roman"/>
              </a:rPr>
              <a:t>y</a:t>
            </a:r>
            <a:r>
              <a:rPr lang="en-CA" sz="1200" b="1" spc="9" dirty="0">
                <a:solidFill>
                  <a:srgbClr val="363435"/>
                </a:solidFill>
                <a:latin typeface="+mn-lt"/>
                <a:cs typeface="Times New Roman"/>
              </a:rPr>
              <a:t>p</a:t>
            </a:r>
            <a:r>
              <a:rPr lang="en-CA" sz="1200" b="1" spc="4" dirty="0">
                <a:solidFill>
                  <a:srgbClr val="363435"/>
                </a:solidFill>
                <a:latin typeface="+mn-lt"/>
                <a:cs typeface="Times New Roman"/>
              </a:rPr>
              <a:t>t</a:t>
            </a:r>
            <a:r>
              <a:rPr lang="en-CA" sz="1200" b="1" spc="9" dirty="0">
                <a:solidFill>
                  <a:srgbClr val="363435"/>
                </a:solidFill>
                <a:latin typeface="+mn-lt"/>
                <a:cs typeface="Times New Roman"/>
              </a:rPr>
              <a:t>o</a:t>
            </a:r>
            <a:r>
              <a:rPr lang="en-CA" sz="1200" b="1" spc="4" dirty="0">
                <a:solidFill>
                  <a:srgbClr val="363435"/>
                </a:solidFill>
                <a:latin typeface="+mn-lt"/>
                <a:cs typeface="Times New Roman"/>
              </a:rPr>
              <a:t>g</a:t>
            </a:r>
            <a:r>
              <a:rPr lang="en-CA" sz="1200" b="1" spc="9" dirty="0">
                <a:solidFill>
                  <a:srgbClr val="363435"/>
                </a:solidFill>
                <a:latin typeface="+mn-lt"/>
                <a:cs typeface="Times New Roman"/>
              </a:rPr>
              <a:t>e</a:t>
            </a:r>
            <a:r>
              <a:rPr lang="en-CA" sz="1200" b="1" dirty="0">
                <a:solidFill>
                  <a:srgbClr val="363435"/>
                </a:solidFill>
                <a:latin typeface="+mn-lt"/>
                <a:cs typeface="Times New Roman"/>
              </a:rPr>
              <a:t>n</a:t>
            </a:r>
            <a:r>
              <a:rPr lang="en-CA" sz="1200" b="1" spc="4" dirty="0">
                <a:solidFill>
                  <a:srgbClr val="363435"/>
                </a:solidFill>
                <a:latin typeface="+mn-lt"/>
                <a:cs typeface="Times New Roman"/>
              </a:rPr>
              <a:t>i</a:t>
            </a:r>
            <a:r>
              <a:rPr lang="en-CA" sz="1200" b="1" dirty="0">
                <a:solidFill>
                  <a:srgbClr val="363435"/>
                </a:solidFill>
                <a:latin typeface="+mn-lt"/>
                <a:cs typeface="Times New Roman"/>
              </a:rPr>
              <a:t>c</a:t>
            </a:r>
            <a:r>
              <a:rPr lang="en-CA" sz="1200" b="1" spc="20" dirty="0">
                <a:solidFill>
                  <a:srgbClr val="363435"/>
                </a:solidFill>
                <a:latin typeface="+mn-lt"/>
                <a:cs typeface="Times New Roman"/>
              </a:rPr>
              <a:t> </a:t>
            </a:r>
            <a:r>
              <a:rPr lang="en-CA" sz="1200" b="1" spc="4" dirty="0">
                <a:solidFill>
                  <a:srgbClr val="363435"/>
                </a:solidFill>
                <a:latin typeface="+mn-lt"/>
                <a:cs typeface="Times New Roman"/>
              </a:rPr>
              <a:t>S</a:t>
            </a:r>
            <a:r>
              <a:rPr lang="en-CA" sz="1200" b="1" spc="9" dirty="0">
                <a:solidFill>
                  <a:srgbClr val="363435"/>
                </a:solidFill>
                <a:latin typeface="+mn-lt"/>
                <a:cs typeface="Times New Roman"/>
              </a:rPr>
              <a:t>t</a:t>
            </a:r>
            <a:r>
              <a:rPr lang="en-CA" sz="1200" b="1" spc="4" dirty="0">
                <a:solidFill>
                  <a:srgbClr val="363435"/>
                </a:solidFill>
                <a:latin typeface="+mn-lt"/>
                <a:cs typeface="Times New Roman"/>
              </a:rPr>
              <a:t>ro</a:t>
            </a:r>
            <a:r>
              <a:rPr lang="en-CA" sz="1200" b="1" dirty="0">
                <a:solidFill>
                  <a:srgbClr val="363435"/>
                </a:solidFill>
                <a:latin typeface="+mn-lt"/>
                <a:cs typeface="Times New Roman"/>
              </a:rPr>
              <a:t>ke</a:t>
            </a:r>
            <a:r>
              <a:rPr lang="en-CA" sz="1200" b="1" spc="20" dirty="0">
                <a:solidFill>
                  <a:srgbClr val="363435"/>
                </a:solidFill>
                <a:latin typeface="+mn-lt"/>
                <a:cs typeface="Times New Roman"/>
              </a:rPr>
              <a:t> </a:t>
            </a:r>
            <a:r>
              <a:rPr lang="en-CA" sz="1200" b="1" spc="8" dirty="0">
                <a:solidFill>
                  <a:srgbClr val="363435"/>
                </a:solidFill>
                <a:latin typeface="+mn-lt"/>
                <a:cs typeface="Times New Roman"/>
              </a:rPr>
              <a:t>o</a:t>
            </a:r>
            <a:r>
              <a:rPr lang="en-CA" sz="1200" b="1" dirty="0">
                <a:solidFill>
                  <a:srgbClr val="363435"/>
                </a:solidFill>
                <a:latin typeface="+mn-lt"/>
                <a:cs typeface="Times New Roman"/>
              </a:rPr>
              <a:t>r</a:t>
            </a:r>
            <a:r>
              <a:rPr lang="en-CA" sz="1200" b="1" spc="45" dirty="0">
                <a:solidFill>
                  <a:srgbClr val="363435"/>
                </a:solidFill>
                <a:latin typeface="+mn-lt"/>
                <a:cs typeface="Times New Roman"/>
              </a:rPr>
              <a:t> </a:t>
            </a:r>
            <a:r>
              <a:rPr lang="en-CA" sz="1200" b="1" dirty="0">
                <a:solidFill>
                  <a:srgbClr val="363435"/>
                </a:solidFill>
                <a:latin typeface="+mn-lt"/>
                <a:cs typeface="Times New Roman"/>
              </a:rPr>
              <a:t>TI</a:t>
            </a:r>
            <a:r>
              <a:rPr lang="en-CA" sz="1200" b="1" spc="36" dirty="0">
                <a:solidFill>
                  <a:srgbClr val="363435"/>
                </a:solidFill>
                <a:latin typeface="+mn-lt"/>
                <a:cs typeface="Times New Roman"/>
              </a:rPr>
              <a:t>A</a:t>
            </a:r>
            <a:r>
              <a:rPr lang="en-CA" sz="1200" b="1" dirty="0">
                <a:solidFill>
                  <a:srgbClr val="363435"/>
                </a:solidFill>
                <a:latin typeface="+mn-lt"/>
                <a:cs typeface="Times New Roman"/>
              </a:rPr>
              <a:t>.</a:t>
            </a:r>
            <a:endParaRPr lang="en-CA" sz="1200" dirty="0">
              <a:latin typeface="+mn-lt"/>
              <a:cs typeface="Times New Roman"/>
            </a:endParaRPr>
          </a:p>
          <a:p>
            <a:pPr marL="79919" marR="57601">
              <a:lnSpc>
                <a:spcPts val="964"/>
              </a:lnSpc>
              <a:spcBef>
                <a:spcPts val="294"/>
              </a:spcBef>
            </a:pPr>
            <a:r>
              <a:rPr lang="en-CA" sz="1200" spc="4" dirty="0">
                <a:solidFill>
                  <a:srgbClr val="363435"/>
                </a:solidFill>
                <a:latin typeface="+mn-lt"/>
                <a:cs typeface="Times New Roman"/>
              </a:rPr>
              <a:t>T</a:t>
            </a:r>
            <a:r>
              <a:rPr lang="en-CA" sz="1200" dirty="0">
                <a:solidFill>
                  <a:srgbClr val="363435"/>
                </a:solidFill>
                <a:latin typeface="+mn-lt"/>
                <a:cs typeface="Times New Roman"/>
              </a:rPr>
              <a:t>he</a:t>
            </a:r>
            <a:r>
              <a:rPr lang="en-CA" sz="1200" spc="-7" dirty="0">
                <a:solidFill>
                  <a:srgbClr val="363435"/>
                </a:solidFill>
                <a:latin typeface="+mn-lt"/>
                <a:cs typeface="Times New Roman"/>
              </a:rPr>
              <a:t> </a:t>
            </a:r>
            <a:r>
              <a:rPr lang="en-CA" sz="1200" dirty="0">
                <a:solidFill>
                  <a:srgbClr val="363435"/>
                </a:solidFill>
                <a:latin typeface="+mn-lt"/>
                <a:cs typeface="Times New Roman"/>
              </a:rPr>
              <a:t>p</a:t>
            </a:r>
            <a:r>
              <a:rPr lang="en-CA" sz="1200" spc="-4" dirty="0">
                <a:solidFill>
                  <a:srgbClr val="363435"/>
                </a:solidFill>
                <a:latin typeface="+mn-lt"/>
                <a:cs typeface="Times New Roman"/>
              </a:rPr>
              <a:t>r</a:t>
            </a:r>
            <a:r>
              <a:rPr lang="en-CA" sz="1200" dirty="0">
                <a:solidFill>
                  <a:srgbClr val="363435"/>
                </a:solidFill>
                <a:latin typeface="+mn-lt"/>
                <a:cs typeface="Times New Roman"/>
              </a:rPr>
              <a:t>o</a:t>
            </a:r>
            <a:r>
              <a:rPr lang="en-CA" sz="1200" spc="4" dirty="0">
                <a:solidFill>
                  <a:srgbClr val="363435"/>
                </a:solidFill>
                <a:latin typeface="+mn-lt"/>
                <a:cs typeface="Times New Roman"/>
              </a:rPr>
              <a:t>p</a:t>
            </a:r>
            <a:r>
              <a:rPr lang="en-CA" sz="1200" dirty="0">
                <a:solidFill>
                  <a:srgbClr val="363435"/>
                </a:solidFill>
                <a:latin typeface="+mn-lt"/>
                <a:cs typeface="Times New Roman"/>
              </a:rPr>
              <a:t>o</a:t>
            </a:r>
            <a:r>
              <a:rPr lang="en-CA" sz="1200" spc="30" dirty="0">
                <a:solidFill>
                  <a:srgbClr val="363435"/>
                </a:solidFill>
                <a:latin typeface="+mn-lt"/>
                <a:cs typeface="Times New Roman"/>
              </a:rPr>
              <a:t>r</a:t>
            </a:r>
            <a:r>
              <a:rPr lang="en-CA" sz="1200" dirty="0">
                <a:solidFill>
                  <a:srgbClr val="363435"/>
                </a:solidFill>
                <a:latin typeface="+mn-lt"/>
                <a:cs typeface="Times New Roman"/>
              </a:rPr>
              <a:t>tion</a:t>
            </a:r>
            <a:r>
              <a:rPr lang="en-CA" sz="1200" spc="187"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4" dirty="0">
                <a:solidFill>
                  <a:srgbClr val="363435"/>
                </a:solidFill>
                <a:latin typeface="+mn-lt"/>
                <a:cs typeface="Times New Roman"/>
              </a:rPr>
              <a:t> </a:t>
            </a:r>
            <a:r>
              <a:rPr lang="en-CA" sz="1200" dirty="0">
                <a:solidFill>
                  <a:srgbClr val="363435"/>
                </a:solidFill>
                <a:latin typeface="+mn-lt"/>
                <a:cs typeface="Times New Roman"/>
              </a:rPr>
              <a:t>pati</a:t>
            </a:r>
            <a:r>
              <a:rPr lang="en-CA" sz="1200" spc="4" dirty="0">
                <a:solidFill>
                  <a:srgbClr val="363435"/>
                </a:solidFill>
                <a:latin typeface="+mn-lt"/>
                <a:cs typeface="Times New Roman"/>
              </a:rPr>
              <a:t>e</a:t>
            </a:r>
            <a:r>
              <a:rPr lang="en-CA" sz="1200" dirty="0">
                <a:solidFill>
                  <a:srgbClr val="363435"/>
                </a:solidFill>
                <a:latin typeface="+mn-lt"/>
                <a:cs typeface="Times New Roman"/>
              </a:rPr>
              <a:t>n</a:t>
            </a:r>
            <a:r>
              <a:rPr lang="en-CA" sz="1200" spc="9" dirty="0">
                <a:solidFill>
                  <a:srgbClr val="363435"/>
                </a:solidFill>
                <a:latin typeface="+mn-lt"/>
                <a:cs typeface="Times New Roman"/>
              </a:rPr>
              <a:t>t</a:t>
            </a:r>
            <a:r>
              <a:rPr lang="en-CA" sz="1200" dirty="0">
                <a:solidFill>
                  <a:srgbClr val="363435"/>
                </a:solidFill>
                <a:latin typeface="+mn-lt"/>
                <a:cs typeface="Times New Roman"/>
              </a:rPr>
              <a:t>s</a:t>
            </a:r>
            <a:r>
              <a:rPr lang="en-CA" sz="1200" spc="188" dirty="0">
                <a:solidFill>
                  <a:srgbClr val="363435"/>
                </a:solidFill>
                <a:latin typeface="+mn-lt"/>
                <a:cs typeface="Times New Roman"/>
              </a:rPr>
              <a:t> </a:t>
            </a:r>
            <a:r>
              <a:rPr lang="en-CA" sz="1200" spc="-9" dirty="0">
                <a:solidFill>
                  <a:srgbClr val="363435"/>
                </a:solidFill>
                <a:latin typeface="+mn-lt"/>
                <a:cs typeface="Times New Roman"/>
              </a:rPr>
              <a:t>i</a:t>
            </a:r>
            <a:r>
              <a:rPr lang="en-CA" sz="1200" dirty="0">
                <a:solidFill>
                  <a:srgbClr val="363435"/>
                </a:solidFill>
                <a:latin typeface="+mn-lt"/>
                <a:cs typeface="Times New Roman"/>
              </a:rPr>
              <a:t>n</a:t>
            </a:r>
            <a:r>
              <a:rPr lang="en-CA" sz="1200" spc="12" dirty="0">
                <a:solidFill>
                  <a:srgbClr val="363435"/>
                </a:solidFill>
                <a:latin typeface="+mn-lt"/>
                <a:cs typeface="Times New Roman"/>
              </a:rPr>
              <a:t> </a:t>
            </a:r>
            <a:r>
              <a:rPr lang="en-CA" sz="1200" spc="4" dirty="0">
                <a:solidFill>
                  <a:srgbClr val="363435"/>
                </a:solidFill>
                <a:latin typeface="+mn-lt"/>
                <a:cs typeface="Times New Roman"/>
              </a:rPr>
              <a:t>w</a:t>
            </a:r>
            <a:r>
              <a:rPr lang="en-CA" sz="1200" dirty="0">
                <a:solidFill>
                  <a:srgbClr val="363435"/>
                </a:solidFill>
                <a:latin typeface="+mn-lt"/>
                <a:cs typeface="Times New Roman"/>
              </a:rPr>
              <a:t>hom</a:t>
            </a:r>
            <a:r>
              <a:rPr lang="en-CA" sz="1200" spc="69" dirty="0">
                <a:solidFill>
                  <a:srgbClr val="363435"/>
                </a:solidFill>
                <a:latin typeface="+mn-lt"/>
                <a:cs typeface="Times New Roman"/>
              </a:rPr>
              <a:t> </a:t>
            </a:r>
            <a:r>
              <a:rPr lang="en-CA" sz="1200" dirty="0">
                <a:solidFill>
                  <a:srgbClr val="363435"/>
                </a:solidFill>
                <a:latin typeface="+mn-lt"/>
                <a:cs typeface="Times New Roman"/>
              </a:rPr>
              <a:t>at</a:t>
            </a:r>
            <a:r>
              <a:rPr lang="en-CA" sz="1200" spc="4" dirty="0">
                <a:solidFill>
                  <a:srgbClr val="363435"/>
                </a:solidFill>
                <a:latin typeface="+mn-lt"/>
                <a:cs typeface="Times New Roman"/>
              </a:rPr>
              <a:t>r</a:t>
            </a:r>
            <a:r>
              <a:rPr lang="en-CA" sz="1200" spc="-4" dirty="0">
                <a:solidFill>
                  <a:srgbClr val="363435"/>
                </a:solidFill>
                <a:latin typeface="+mn-lt"/>
                <a:cs typeface="Times New Roman"/>
              </a:rPr>
              <a:t>ia</a:t>
            </a:r>
            <a:r>
              <a:rPr lang="en-CA" sz="1200" dirty="0">
                <a:solidFill>
                  <a:srgbClr val="363435"/>
                </a:solidFill>
                <a:latin typeface="+mn-lt"/>
                <a:cs typeface="Times New Roman"/>
              </a:rPr>
              <a:t>l</a:t>
            </a:r>
            <a:r>
              <a:rPr lang="en-CA" sz="1200" spc="27" dirty="0">
                <a:solidFill>
                  <a:srgbClr val="363435"/>
                </a:solidFill>
                <a:latin typeface="+mn-lt"/>
                <a:cs typeface="Times New Roman"/>
              </a:rPr>
              <a:t> </a:t>
            </a:r>
            <a:r>
              <a:rPr lang="en-CA" sz="1200" spc="41" dirty="0">
                <a:solidFill>
                  <a:srgbClr val="363435"/>
                </a:solidFill>
                <a:latin typeface="+mn-lt"/>
                <a:cs typeface="Times New Roman"/>
              </a:rPr>
              <a:t>f</a:t>
            </a:r>
            <a:r>
              <a:rPr lang="en-CA" sz="1200" spc="-4" dirty="0">
                <a:solidFill>
                  <a:srgbClr val="363435"/>
                </a:solidFill>
                <a:latin typeface="+mn-lt"/>
                <a:cs typeface="Times New Roman"/>
              </a:rPr>
              <a:t>i</a:t>
            </a:r>
            <a:r>
              <a:rPr lang="en-CA" sz="1200" dirty="0">
                <a:solidFill>
                  <a:srgbClr val="363435"/>
                </a:solidFill>
                <a:latin typeface="+mn-lt"/>
                <a:cs typeface="Times New Roman"/>
              </a:rPr>
              <a:t>b</a:t>
            </a:r>
            <a:r>
              <a:rPr lang="en-CA" sz="1200" spc="4" dirty="0">
                <a:solidFill>
                  <a:srgbClr val="363435"/>
                </a:solidFill>
                <a:latin typeface="+mn-lt"/>
                <a:cs typeface="Times New Roman"/>
              </a:rPr>
              <a:t>r</a:t>
            </a:r>
            <a:r>
              <a:rPr lang="en-CA" sz="1200" spc="-4" dirty="0">
                <a:solidFill>
                  <a:srgbClr val="363435"/>
                </a:solidFill>
                <a:latin typeface="+mn-lt"/>
                <a:cs typeface="Times New Roman"/>
              </a:rPr>
              <a:t>ill</a:t>
            </a:r>
            <a:r>
              <a:rPr lang="en-CA" sz="1200" dirty="0">
                <a:solidFill>
                  <a:srgbClr val="363435"/>
                </a:solidFill>
                <a:latin typeface="+mn-lt"/>
                <a:cs typeface="Times New Roman"/>
              </a:rPr>
              <a:t>ation</a:t>
            </a:r>
            <a:r>
              <a:rPr lang="en-CA" sz="1200" spc="-46" dirty="0">
                <a:solidFill>
                  <a:srgbClr val="363435"/>
                </a:solidFill>
                <a:latin typeface="+mn-lt"/>
                <a:cs typeface="Times New Roman"/>
              </a:rPr>
              <a:t> </a:t>
            </a:r>
            <a:r>
              <a:rPr lang="en-CA" sz="1200" dirty="0">
                <a:solidFill>
                  <a:srgbClr val="363435"/>
                </a:solidFill>
                <a:latin typeface="+mn-lt"/>
                <a:cs typeface="Times New Roman"/>
              </a:rPr>
              <a:t>w</a:t>
            </a:r>
            <a:r>
              <a:rPr lang="en-CA" sz="1200" spc="-4" dirty="0">
                <a:solidFill>
                  <a:srgbClr val="363435"/>
                </a:solidFill>
                <a:latin typeface="+mn-lt"/>
                <a:cs typeface="Times New Roman"/>
              </a:rPr>
              <a:t>a</a:t>
            </a:r>
            <a:r>
              <a:rPr lang="en-CA" sz="1200" dirty="0">
                <a:solidFill>
                  <a:srgbClr val="363435"/>
                </a:solidFill>
                <a:latin typeface="+mn-lt"/>
                <a:cs typeface="Times New Roman"/>
              </a:rPr>
              <a:t>s</a:t>
            </a:r>
            <a:r>
              <a:rPr lang="en-CA" sz="1200" spc="28" dirty="0">
                <a:solidFill>
                  <a:srgbClr val="363435"/>
                </a:solidFill>
                <a:latin typeface="+mn-lt"/>
                <a:cs typeface="Times New Roman"/>
              </a:rPr>
              <a:t> </a:t>
            </a:r>
            <a:r>
              <a:rPr lang="en-CA" sz="1200" spc="4" dirty="0">
                <a:solidFill>
                  <a:srgbClr val="363435"/>
                </a:solidFill>
                <a:latin typeface="+mn-lt"/>
                <a:cs typeface="Times New Roman"/>
              </a:rPr>
              <a:t>d</a:t>
            </a:r>
            <a:r>
              <a:rPr lang="en-CA" sz="1200" spc="9" dirty="0">
                <a:solidFill>
                  <a:srgbClr val="363435"/>
                </a:solidFill>
                <a:latin typeface="+mn-lt"/>
                <a:cs typeface="Times New Roman"/>
              </a:rPr>
              <a:t>e</a:t>
            </a:r>
            <a:r>
              <a:rPr lang="en-CA" sz="1200" spc="-4" dirty="0">
                <a:solidFill>
                  <a:srgbClr val="363435"/>
                </a:solidFill>
                <a:latin typeface="+mn-lt"/>
                <a:cs typeface="Times New Roman"/>
              </a:rPr>
              <a:t>t</a:t>
            </a:r>
            <a:r>
              <a:rPr lang="en-CA" sz="1200" spc="9" dirty="0">
                <a:solidFill>
                  <a:srgbClr val="363435"/>
                </a:solidFill>
                <a:latin typeface="+mn-lt"/>
                <a:cs typeface="Times New Roman"/>
              </a:rPr>
              <a:t>e</a:t>
            </a:r>
            <a:r>
              <a:rPr lang="en-CA" sz="1200" spc="26" dirty="0">
                <a:solidFill>
                  <a:srgbClr val="363435"/>
                </a:solidFill>
                <a:latin typeface="+mn-lt"/>
                <a:cs typeface="Times New Roman"/>
              </a:rPr>
              <a:t>c</a:t>
            </a:r>
            <a:r>
              <a:rPr lang="en-CA" sz="1200" spc="-4" dirty="0">
                <a:solidFill>
                  <a:srgbClr val="363435"/>
                </a:solidFill>
                <a:latin typeface="+mn-lt"/>
                <a:cs typeface="Times New Roman"/>
              </a:rPr>
              <a:t>t</a:t>
            </a:r>
            <a:r>
              <a:rPr lang="en-CA" sz="1200" spc="9" dirty="0">
                <a:solidFill>
                  <a:srgbClr val="363435"/>
                </a:solidFill>
                <a:latin typeface="+mn-lt"/>
                <a:cs typeface="Times New Roman"/>
              </a:rPr>
              <a:t>e</a:t>
            </a:r>
            <a:r>
              <a:rPr lang="en-CA" sz="1200" dirty="0">
                <a:solidFill>
                  <a:srgbClr val="363435"/>
                </a:solidFill>
                <a:latin typeface="+mn-lt"/>
                <a:cs typeface="Times New Roman"/>
              </a:rPr>
              <a:t>d</a:t>
            </a:r>
            <a:r>
              <a:rPr lang="en-CA" sz="1200" spc="170" dirty="0">
                <a:solidFill>
                  <a:srgbClr val="363435"/>
                </a:solidFill>
                <a:latin typeface="+mn-lt"/>
                <a:cs typeface="Times New Roman"/>
              </a:rPr>
              <a:t> </a:t>
            </a:r>
            <a:r>
              <a:rPr lang="en-CA" sz="1200" spc="-9" dirty="0">
                <a:solidFill>
                  <a:srgbClr val="363435"/>
                </a:solidFill>
                <a:latin typeface="+mn-lt"/>
                <a:cs typeface="Times New Roman"/>
              </a:rPr>
              <a:t>i</a:t>
            </a:r>
            <a:r>
              <a:rPr lang="en-CA" sz="1200" dirty="0">
                <a:solidFill>
                  <a:srgbClr val="363435"/>
                </a:solidFill>
                <a:latin typeface="+mn-lt"/>
                <a:cs typeface="Times New Roman"/>
              </a:rPr>
              <a:t>nc</a:t>
            </a:r>
            <a:r>
              <a:rPr lang="en-CA" sz="1200" spc="-4" dirty="0">
                <a:solidFill>
                  <a:srgbClr val="363435"/>
                </a:solidFill>
                <a:latin typeface="+mn-lt"/>
                <a:cs typeface="Times New Roman"/>
              </a:rPr>
              <a:t>r</a:t>
            </a:r>
            <a:r>
              <a:rPr lang="en-CA" sz="1200" dirty="0">
                <a:solidFill>
                  <a:srgbClr val="363435"/>
                </a:solidFill>
                <a:latin typeface="+mn-lt"/>
                <a:cs typeface="Times New Roman"/>
              </a:rPr>
              <a:t>e</a:t>
            </a:r>
            <a:r>
              <a:rPr lang="en-CA" sz="1200" spc="-4" dirty="0">
                <a:solidFill>
                  <a:srgbClr val="363435"/>
                </a:solidFill>
                <a:latin typeface="+mn-lt"/>
                <a:cs typeface="Times New Roman"/>
              </a:rPr>
              <a:t>as</a:t>
            </a:r>
            <a:r>
              <a:rPr lang="en-CA" sz="1200" spc="9" dirty="0">
                <a:solidFill>
                  <a:srgbClr val="363435"/>
                </a:solidFill>
                <a:latin typeface="+mn-lt"/>
                <a:cs typeface="Times New Roman"/>
              </a:rPr>
              <a:t>e</a:t>
            </a:r>
            <a:r>
              <a:rPr lang="en-CA" sz="1200" dirty="0">
                <a:solidFill>
                  <a:srgbClr val="363435"/>
                </a:solidFill>
                <a:latin typeface="+mn-lt"/>
                <a:cs typeface="Times New Roman"/>
              </a:rPr>
              <a:t>d </a:t>
            </a:r>
            <a:r>
              <a:rPr lang="en-CA" sz="1200" spc="9" dirty="0">
                <a:solidFill>
                  <a:srgbClr val="363435"/>
                </a:solidFill>
                <a:latin typeface="+mn-lt"/>
                <a:cs typeface="Times New Roman"/>
              </a:rPr>
              <a:t>w</a:t>
            </a:r>
            <a:r>
              <a:rPr lang="en-CA" sz="1200" spc="4" dirty="0">
                <a:solidFill>
                  <a:srgbClr val="363435"/>
                </a:solidFill>
                <a:latin typeface="+mn-lt"/>
                <a:cs typeface="Times New Roman"/>
              </a:rPr>
              <a:t>i</a:t>
            </a:r>
            <a:r>
              <a:rPr lang="en-CA" sz="1200" spc="9" dirty="0">
                <a:solidFill>
                  <a:srgbClr val="363435"/>
                </a:solidFill>
                <a:latin typeface="+mn-lt"/>
                <a:cs typeface="Times New Roman"/>
              </a:rPr>
              <a:t>t</a:t>
            </a:r>
            <a:r>
              <a:rPr lang="en-CA" sz="1200" dirty="0">
                <a:solidFill>
                  <a:srgbClr val="363435"/>
                </a:solidFill>
                <a:latin typeface="+mn-lt"/>
                <a:cs typeface="Times New Roman"/>
              </a:rPr>
              <a:t>h</a:t>
            </a:r>
            <a:r>
              <a:rPr lang="en-CA" sz="1200" spc="1" dirty="0">
                <a:solidFill>
                  <a:srgbClr val="363435"/>
                </a:solidFill>
                <a:latin typeface="+mn-lt"/>
                <a:cs typeface="Times New Roman"/>
              </a:rPr>
              <a:t> </a:t>
            </a:r>
            <a:r>
              <a:rPr lang="en-CA" sz="1200" dirty="0">
                <a:solidFill>
                  <a:srgbClr val="363435"/>
                </a:solidFill>
                <a:latin typeface="+mn-lt"/>
                <a:cs typeface="Times New Roman"/>
              </a:rPr>
              <a:t>i</a:t>
            </a:r>
            <a:r>
              <a:rPr lang="en-CA" sz="1200" spc="9" dirty="0">
                <a:solidFill>
                  <a:srgbClr val="363435"/>
                </a:solidFill>
                <a:latin typeface="+mn-lt"/>
                <a:cs typeface="Times New Roman"/>
              </a:rPr>
              <a:t>nc</a:t>
            </a:r>
            <a:r>
              <a:rPr lang="en-CA" sz="1200" spc="4" dirty="0">
                <a:solidFill>
                  <a:srgbClr val="363435"/>
                </a:solidFill>
                <a:latin typeface="+mn-lt"/>
                <a:cs typeface="Times New Roman"/>
              </a:rPr>
              <a:t>r</a:t>
            </a:r>
            <a:r>
              <a:rPr lang="en-CA" sz="1200" spc="9" dirty="0">
                <a:solidFill>
                  <a:srgbClr val="363435"/>
                </a:solidFill>
                <a:latin typeface="+mn-lt"/>
                <a:cs typeface="Times New Roman"/>
              </a:rPr>
              <a:t>e</a:t>
            </a:r>
            <a:r>
              <a:rPr lang="en-CA" sz="1200" spc="4" dirty="0">
                <a:solidFill>
                  <a:srgbClr val="363435"/>
                </a:solidFill>
                <a:latin typeface="+mn-lt"/>
                <a:cs typeface="Times New Roman"/>
              </a:rPr>
              <a:t>a</a:t>
            </a:r>
            <a:r>
              <a:rPr lang="en-CA" sz="1200" dirty="0">
                <a:solidFill>
                  <a:srgbClr val="363435"/>
                </a:solidFill>
                <a:latin typeface="+mn-lt"/>
                <a:cs typeface="Times New Roman"/>
              </a:rPr>
              <a:t>si</a:t>
            </a:r>
            <a:r>
              <a:rPr lang="en-CA" sz="1200" spc="4" dirty="0">
                <a:solidFill>
                  <a:srgbClr val="363435"/>
                </a:solidFill>
                <a:latin typeface="+mn-lt"/>
                <a:cs typeface="Times New Roman"/>
              </a:rPr>
              <a:t>n</a:t>
            </a:r>
            <a:r>
              <a:rPr lang="en-CA" sz="1200" dirty="0">
                <a:solidFill>
                  <a:srgbClr val="363435"/>
                </a:solidFill>
                <a:latin typeface="+mn-lt"/>
                <a:cs typeface="Times New Roman"/>
              </a:rPr>
              <a:t>g</a:t>
            </a:r>
            <a:r>
              <a:rPr lang="en-CA" sz="1200" spc="131" dirty="0">
                <a:solidFill>
                  <a:srgbClr val="363435"/>
                </a:solidFill>
                <a:latin typeface="+mn-lt"/>
                <a:cs typeface="Times New Roman"/>
              </a:rPr>
              <a:t> </a:t>
            </a:r>
            <a:r>
              <a:rPr lang="en-CA" sz="1200" spc="4" dirty="0">
                <a:solidFill>
                  <a:srgbClr val="363435"/>
                </a:solidFill>
                <a:latin typeface="+mn-lt"/>
                <a:cs typeface="Times New Roman"/>
              </a:rPr>
              <a:t>d</a:t>
            </a:r>
            <a:r>
              <a:rPr lang="en-CA" sz="1200" dirty="0">
                <a:solidFill>
                  <a:srgbClr val="363435"/>
                </a:solidFill>
                <a:latin typeface="+mn-lt"/>
                <a:cs typeface="Times New Roman"/>
              </a:rPr>
              <a:t>u</a:t>
            </a:r>
            <a:r>
              <a:rPr lang="en-CA" sz="1200" spc="9" dirty="0">
                <a:solidFill>
                  <a:srgbClr val="363435"/>
                </a:solidFill>
                <a:latin typeface="+mn-lt"/>
                <a:cs typeface="Times New Roman"/>
              </a:rPr>
              <a:t>r</a:t>
            </a:r>
            <a:r>
              <a:rPr lang="en-CA" sz="1200" spc="4" dirty="0">
                <a:solidFill>
                  <a:srgbClr val="363435"/>
                </a:solidFill>
                <a:latin typeface="+mn-lt"/>
                <a:cs typeface="Times New Roman"/>
              </a:rPr>
              <a:t>atio</a:t>
            </a:r>
            <a:r>
              <a:rPr lang="en-CA" sz="1200" dirty="0">
                <a:solidFill>
                  <a:srgbClr val="363435"/>
                </a:solidFill>
                <a:latin typeface="+mn-lt"/>
                <a:cs typeface="Times New Roman"/>
              </a:rPr>
              <a:t>n</a:t>
            </a:r>
            <a:r>
              <a:rPr lang="en-CA" sz="1200" spc="171"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 dirty="0">
                <a:solidFill>
                  <a:srgbClr val="363435"/>
                </a:solidFill>
                <a:latin typeface="+mn-lt"/>
                <a:cs typeface="Times New Roman"/>
              </a:rPr>
              <a:t> </a:t>
            </a:r>
            <a:r>
              <a:rPr lang="en-CA" sz="1200" spc="-9" dirty="0">
                <a:solidFill>
                  <a:srgbClr val="363435"/>
                </a:solidFill>
                <a:latin typeface="+mn-lt"/>
                <a:cs typeface="Times New Roman"/>
              </a:rPr>
              <a:t>E</a:t>
            </a:r>
            <a:r>
              <a:rPr lang="en-CA" sz="1200" spc="-14" dirty="0">
                <a:solidFill>
                  <a:srgbClr val="363435"/>
                </a:solidFill>
                <a:latin typeface="+mn-lt"/>
                <a:cs typeface="Times New Roman"/>
              </a:rPr>
              <a:t>C</a:t>
            </a:r>
            <a:r>
              <a:rPr lang="en-CA" sz="1200" dirty="0">
                <a:solidFill>
                  <a:srgbClr val="363435"/>
                </a:solidFill>
                <a:latin typeface="+mn-lt"/>
                <a:cs typeface="Times New Roman"/>
              </a:rPr>
              <a:t>G</a:t>
            </a:r>
            <a:r>
              <a:rPr lang="en-CA" sz="1200" spc="40" dirty="0">
                <a:solidFill>
                  <a:srgbClr val="363435"/>
                </a:solidFill>
                <a:latin typeface="+mn-lt"/>
                <a:cs typeface="Times New Roman"/>
              </a:rPr>
              <a:t> </a:t>
            </a:r>
            <a:r>
              <a:rPr lang="en-CA" sz="1200" spc="9" dirty="0">
                <a:solidFill>
                  <a:srgbClr val="363435"/>
                </a:solidFill>
                <a:latin typeface="+mn-lt"/>
                <a:cs typeface="Times New Roman"/>
              </a:rPr>
              <a:t>m</a:t>
            </a:r>
            <a:r>
              <a:rPr lang="en-CA" sz="1200" spc="4" dirty="0">
                <a:solidFill>
                  <a:srgbClr val="363435"/>
                </a:solidFill>
                <a:latin typeface="+mn-lt"/>
                <a:cs typeface="Times New Roman"/>
              </a:rPr>
              <a:t>o</a:t>
            </a:r>
            <a:r>
              <a:rPr lang="en-CA" sz="1200" dirty="0">
                <a:solidFill>
                  <a:srgbClr val="363435"/>
                </a:solidFill>
                <a:latin typeface="+mn-lt"/>
                <a:cs typeface="Times New Roman"/>
              </a:rPr>
              <a:t>n</a:t>
            </a:r>
            <a:r>
              <a:rPr lang="en-CA" sz="1200" spc="4" dirty="0">
                <a:solidFill>
                  <a:srgbClr val="363435"/>
                </a:solidFill>
                <a:latin typeface="+mn-lt"/>
                <a:cs typeface="Times New Roman"/>
              </a:rPr>
              <a:t>i</a:t>
            </a:r>
            <a:r>
              <a:rPr lang="en-CA" sz="1200" dirty="0">
                <a:solidFill>
                  <a:srgbClr val="363435"/>
                </a:solidFill>
                <a:latin typeface="+mn-lt"/>
                <a:cs typeface="Times New Roman"/>
              </a:rPr>
              <a:t>t</a:t>
            </a:r>
            <a:r>
              <a:rPr lang="en-CA" sz="1200" spc="4" dirty="0">
                <a:solidFill>
                  <a:srgbClr val="363435"/>
                </a:solidFill>
                <a:latin typeface="+mn-lt"/>
                <a:cs typeface="Times New Roman"/>
              </a:rPr>
              <a:t>o</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n</a:t>
            </a:r>
            <a:r>
              <a:rPr lang="en-CA" sz="1200" dirty="0">
                <a:solidFill>
                  <a:srgbClr val="363435"/>
                </a:solidFill>
                <a:latin typeface="+mn-lt"/>
                <a:cs typeface="Times New Roman"/>
              </a:rPr>
              <a:t>g.</a:t>
            </a:r>
            <a:r>
              <a:rPr lang="en-CA" sz="1200" spc="176" dirty="0">
                <a:solidFill>
                  <a:srgbClr val="363435"/>
                </a:solidFill>
                <a:latin typeface="+mn-lt"/>
                <a:cs typeface="Times New Roman"/>
              </a:rPr>
              <a:t> </a:t>
            </a:r>
            <a:r>
              <a:rPr lang="en-CA" sz="1200" spc="15" dirty="0">
                <a:solidFill>
                  <a:srgbClr val="363435"/>
                </a:solidFill>
                <a:latin typeface="+mn-lt"/>
                <a:cs typeface="Times New Roman"/>
              </a:rPr>
              <a:t>T</a:t>
            </a:r>
            <a:r>
              <a:rPr lang="en-CA" sz="1200" spc="9" dirty="0">
                <a:solidFill>
                  <a:srgbClr val="363435"/>
                </a:solidFill>
                <a:latin typeface="+mn-lt"/>
                <a:cs typeface="Times New Roman"/>
              </a:rPr>
              <a:t>h</a:t>
            </a:r>
            <a:r>
              <a:rPr lang="en-CA" sz="1200" dirty="0">
                <a:solidFill>
                  <a:srgbClr val="363435"/>
                </a:solidFill>
                <a:latin typeface="+mn-lt"/>
                <a:cs typeface="Times New Roman"/>
              </a:rPr>
              <a:t>e</a:t>
            </a:r>
            <a:r>
              <a:rPr lang="en-CA" sz="1200" spc="7" dirty="0">
                <a:solidFill>
                  <a:srgbClr val="363435"/>
                </a:solidFill>
                <a:latin typeface="+mn-lt"/>
                <a:cs typeface="Times New Roman"/>
              </a:rPr>
              <a:t> </a:t>
            </a:r>
            <a:r>
              <a:rPr lang="en-CA" sz="1200" spc="4" dirty="0">
                <a:solidFill>
                  <a:srgbClr val="363435"/>
                </a:solidFill>
                <a:latin typeface="+mn-lt"/>
                <a:cs typeface="Times New Roman"/>
              </a:rPr>
              <a:t>da</a:t>
            </a:r>
            <a:r>
              <a:rPr lang="en-CA" sz="1200" spc="15" dirty="0">
                <a:solidFill>
                  <a:srgbClr val="363435"/>
                </a:solidFill>
                <a:latin typeface="+mn-lt"/>
                <a:cs typeface="Times New Roman"/>
              </a:rPr>
              <a:t>t</a:t>
            </a:r>
            <a:r>
              <a:rPr lang="en-CA" sz="1200" dirty="0">
                <a:solidFill>
                  <a:srgbClr val="363435"/>
                </a:solidFill>
                <a:latin typeface="+mn-lt"/>
                <a:cs typeface="Times New Roman"/>
              </a:rPr>
              <a:t>a</a:t>
            </a:r>
            <a:r>
              <a:rPr lang="en-CA" sz="1200" spc="127" dirty="0">
                <a:solidFill>
                  <a:srgbClr val="363435"/>
                </a:solidFill>
                <a:latin typeface="+mn-lt"/>
                <a:cs typeface="Times New Roman"/>
              </a:rPr>
              <a:t> </a:t>
            </a:r>
            <a:r>
              <a:rPr lang="en-CA" sz="1200" spc="4" dirty="0">
                <a:solidFill>
                  <a:srgbClr val="363435"/>
                </a:solidFill>
                <a:latin typeface="+mn-lt"/>
                <a:cs typeface="Times New Roman"/>
              </a:rPr>
              <a:t>r</a:t>
            </a:r>
            <a:r>
              <a:rPr lang="en-CA" sz="1200" spc="15" dirty="0">
                <a:solidFill>
                  <a:srgbClr val="363435"/>
                </a:solidFill>
                <a:latin typeface="+mn-lt"/>
                <a:cs typeface="Times New Roman"/>
              </a:rPr>
              <a:t>e</a:t>
            </a:r>
            <a:r>
              <a:rPr lang="en-CA" sz="1200" dirty="0">
                <a:solidFill>
                  <a:srgbClr val="363435"/>
                </a:solidFill>
                <a:latin typeface="+mn-lt"/>
                <a:cs typeface="Times New Roman"/>
              </a:rPr>
              <a:t>f</a:t>
            </a:r>
            <a:r>
              <a:rPr lang="en-CA" sz="1200" spc="-151" dirty="0">
                <a:solidFill>
                  <a:srgbClr val="363435"/>
                </a:solidFill>
                <a:latin typeface="+mn-lt"/>
                <a:cs typeface="Times New Roman"/>
              </a:rPr>
              <a:t> </a:t>
            </a:r>
            <a:r>
              <a:rPr lang="en-CA" sz="1200" spc="9" dirty="0" err="1">
                <a:solidFill>
                  <a:srgbClr val="363435"/>
                </a:solidFill>
                <a:latin typeface="+mn-lt"/>
                <a:cs typeface="Times New Roman"/>
              </a:rPr>
              <a:t>l</a:t>
            </a:r>
            <a:r>
              <a:rPr lang="en-CA" sz="1200" spc="15" dirty="0" err="1">
                <a:solidFill>
                  <a:srgbClr val="363435"/>
                </a:solidFill>
                <a:latin typeface="+mn-lt"/>
                <a:cs typeface="Times New Roman"/>
              </a:rPr>
              <a:t>e</a:t>
            </a:r>
            <a:r>
              <a:rPr lang="en-CA" sz="1200" spc="30" dirty="0" err="1">
                <a:solidFill>
                  <a:srgbClr val="363435"/>
                </a:solidFill>
                <a:latin typeface="+mn-lt"/>
                <a:cs typeface="Times New Roman"/>
              </a:rPr>
              <a:t>c</a:t>
            </a:r>
            <a:r>
              <a:rPr lang="en-CA" sz="1200" dirty="0" err="1">
                <a:solidFill>
                  <a:srgbClr val="363435"/>
                </a:solidFill>
                <a:latin typeface="+mn-lt"/>
                <a:cs typeface="Times New Roman"/>
              </a:rPr>
              <a:t>t</a:t>
            </a:r>
            <a:r>
              <a:rPr lang="en-CA" sz="1200" spc="31" dirty="0">
                <a:solidFill>
                  <a:srgbClr val="363435"/>
                </a:solidFill>
                <a:latin typeface="+mn-lt"/>
                <a:cs typeface="Times New Roman"/>
              </a:rPr>
              <a:t> </a:t>
            </a:r>
            <a:r>
              <a:rPr lang="en-CA" sz="1200" spc="9" dirty="0">
                <a:solidFill>
                  <a:srgbClr val="363435"/>
                </a:solidFill>
                <a:latin typeface="+mn-lt"/>
                <a:cs typeface="Times New Roman"/>
              </a:rPr>
              <a:t>th</a:t>
            </a:r>
            <a:r>
              <a:rPr lang="en-CA" sz="1200" dirty="0">
                <a:solidFill>
                  <a:srgbClr val="363435"/>
                </a:solidFill>
                <a:latin typeface="+mn-lt"/>
                <a:cs typeface="Times New Roman"/>
              </a:rPr>
              <a:t>e</a:t>
            </a:r>
            <a:r>
              <a:rPr lang="en-CA" sz="1200" spc="93" dirty="0">
                <a:solidFill>
                  <a:srgbClr val="363435"/>
                </a:solidFill>
                <a:latin typeface="+mn-lt"/>
                <a:cs typeface="Times New Roman"/>
              </a:rPr>
              <a:t> </a:t>
            </a:r>
            <a:r>
              <a:rPr lang="en-CA" sz="1200" spc="4" dirty="0">
                <a:solidFill>
                  <a:srgbClr val="363435"/>
                </a:solidFill>
                <a:latin typeface="+mn-lt"/>
                <a:cs typeface="Times New Roman"/>
              </a:rPr>
              <a:t>t</a:t>
            </a:r>
            <a:r>
              <a:rPr lang="en-CA" sz="1200" dirty="0">
                <a:solidFill>
                  <a:srgbClr val="363435"/>
                </a:solidFill>
                <a:latin typeface="+mn-lt"/>
                <a:cs typeface="Times New Roman"/>
              </a:rPr>
              <a:t>i</a:t>
            </a:r>
            <a:r>
              <a:rPr lang="en-CA" sz="1200" spc="4" dirty="0">
                <a:solidFill>
                  <a:srgbClr val="363435"/>
                </a:solidFill>
                <a:latin typeface="+mn-lt"/>
                <a:cs typeface="Times New Roman"/>
              </a:rPr>
              <a:t>m</a:t>
            </a:r>
            <a:r>
              <a:rPr lang="en-CA" sz="1200" dirty="0">
                <a:solidFill>
                  <a:srgbClr val="363435"/>
                </a:solidFill>
                <a:latin typeface="+mn-lt"/>
                <a:cs typeface="Times New Roman"/>
              </a:rPr>
              <a:t>i</a:t>
            </a:r>
            <a:r>
              <a:rPr lang="en-CA" sz="1200" spc="4" dirty="0">
                <a:solidFill>
                  <a:srgbClr val="363435"/>
                </a:solidFill>
                <a:latin typeface="+mn-lt"/>
                <a:cs typeface="Times New Roman"/>
              </a:rPr>
              <a:t>n</a:t>
            </a:r>
            <a:r>
              <a:rPr lang="en-CA" sz="1200" dirty="0">
                <a:solidFill>
                  <a:srgbClr val="363435"/>
                </a:solidFill>
                <a:latin typeface="+mn-lt"/>
                <a:cs typeface="Times New Roman"/>
              </a:rPr>
              <a:t>g</a:t>
            </a:r>
            <a:r>
              <a:rPr lang="en-CA" sz="1200" spc="83"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 </a:t>
            </a:r>
            <a:r>
              <a:rPr lang="en-CA" sz="1200" spc="9" dirty="0">
                <a:solidFill>
                  <a:srgbClr val="363435"/>
                </a:solidFill>
                <a:latin typeface="+mn-lt"/>
                <a:cs typeface="Times New Roman"/>
              </a:rPr>
              <a:t>th</a:t>
            </a:r>
            <a:r>
              <a:rPr lang="en-CA" sz="1200" dirty="0">
                <a:solidFill>
                  <a:srgbClr val="363435"/>
                </a:solidFill>
                <a:latin typeface="+mn-lt"/>
                <a:cs typeface="Times New Roman"/>
              </a:rPr>
              <a:t>e</a:t>
            </a:r>
            <a:r>
              <a:rPr lang="en-CA" sz="1200" spc="93" dirty="0">
                <a:solidFill>
                  <a:srgbClr val="363435"/>
                </a:solidFill>
                <a:latin typeface="+mn-lt"/>
                <a:cs typeface="Times New Roman"/>
              </a:rPr>
              <a:t> </a:t>
            </a:r>
            <a:r>
              <a:rPr lang="en-CA" sz="1200" spc="46" dirty="0">
                <a:solidFill>
                  <a:srgbClr val="363435"/>
                </a:solidFill>
                <a:latin typeface="+mn-lt"/>
                <a:cs typeface="Times New Roman"/>
              </a:rPr>
              <a:t>f</a:t>
            </a:r>
            <a:r>
              <a:rPr lang="en-CA" sz="1200" dirty="0">
                <a:solidFill>
                  <a:srgbClr val="363435"/>
                </a:solidFill>
                <a:latin typeface="+mn-lt"/>
                <a:cs typeface="Times New Roman"/>
              </a:rPr>
              <a:t>i</a:t>
            </a:r>
            <a:r>
              <a:rPr lang="en-CA" sz="1200" spc="9" dirty="0">
                <a:solidFill>
                  <a:srgbClr val="363435"/>
                </a:solidFill>
                <a:latin typeface="+mn-lt"/>
                <a:cs typeface="Times New Roman"/>
              </a:rPr>
              <a:t>r</a:t>
            </a:r>
            <a:r>
              <a:rPr lang="en-CA" sz="1200" spc="15" dirty="0">
                <a:solidFill>
                  <a:srgbClr val="363435"/>
                </a:solidFill>
                <a:latin typeface="+mn-lt"/>
                <a:cs typeface="Times New Roman"/>
              </a:rPr>
              <a:t>s</a:t>
            </a:r>
            <a:r>
              <a:rPr lang="en-CA" sz="1200" dirty="0">
                <a:solidFill>
                  <a:srgbClr val="363435"/>
                </a:solidFill>
                <a:latin typeface="+mn-lt"/>
                <a:cs typeface="Times New Roman"/>
              </a:rPr>
              <a:t>t</a:t>
            </a:r>
            <a:r>
              <a:rPr lang="en-CA" sz="1200" spc="21" dirty="0">
                <a:solidFill>
                  <a:srgbClr val="363435"/>
                </a:solidFill>
                <a:latin typeface="+mn-lt"/>
                <a:cs typeface="Times New Roman"/>
              </a:rPr>
              <a:t> </a:t>
            </a:r>
            <a:r>
              <a:rPr lang="en-CA" sz="1200" spc="9" dirty="0">
                <a:solidFill>
                  <a:srgbClr val="363435"/>
                </a:solidFill>
                <a:latin typeface="+mn-lt"/>
                <a:cs typeface="Times New Roman"/>
              </a:rPr>
              <a:t>d</a:t>
            </a:r>
            <a:r>
              <a:rPr lang="en-CA" sz="1200" spc="15" dirty="0">
                <a:solidFill>
                  <a:srgbClr val="363435"/>
                </a:solidFill>
                <a:latin typeface="+mn-lt"/>
                <a:cs typeface="Times New Roman"/>
              </a:rPr>
              <a:t>e</a:t>
            </a:r>
            <a:r>
              <a:rPr lang="en-CA" sz="1200" spc="4" dirty="0">
                <a:solidFill>
                  <a:srgbClr val="363435"/>
                </a:solidFill>
                <a:latin typeface="+mn-lt"/>
                <a:cs typeface="Times New Roman"/>
              </a:rPr>
              <a:t>t</a:t>
            </a:r>
            <a:r>
              <a:rPr lang="en-CA" sz="1200" spc="15" dirty="0">
                <a:solidFill>
                  <a:srgbClr val="363435"/>
                </a:solidFill>
                <a:latin typeface="+mn-lt"/>
                <a:cs typeface="Times New Roman"/>
              </a:rPr>
              <a:t>e</a:t>
            </a:r>
            <a:r>
              <a:rPr lang="en-CA" sz="1200" spc="30" dirty="0">
                <a:solidFill>
                  <a:srgbClr val="363435"/>
                </a:solidFill>
                <a:latin typeface="+mn-lt"/>
                <a:cs typeface="Times New Roman"/>
              </a:rPr>
              <a:t>c</a:t>
            </a:r>
            <a:r>
              <a:rPr lang="en-CA" sz="1200" spc="4" dirty="0">
                <a:solidFill>
                  <a:srgbClr val="363435"/>
                </a:solidFill>
                <a:latin typeface="+mn-lt"/>
                <a:cs typeface="Times New Roman"/>
              </a:rPr>
              <a:t>t</a:t>
            </a:r>
            <a:r>
              <a:rPr lang="en-CA" sz="1200" spc="15" dirty="0">
                <a:solidFill>
                  <a:srgbClr val="363435"/>
                </a:solidFill>
                <a:latin typeface="+mn-lt"/>
                <a:cs typeface="Times New Roman"/>
              </a:rPr>
              <a:t>e</a:t>
            </a:r>
            <a:r>
              <a:rPr lang="en-CA" sz="1200" dirty="0">
                <a:solidFill>
                  <a:srgbClr val="363435"/>
                </a:solidFill>
                <a:latin typeface="+mn-lt"/>
                <a:cs typeface="Times New Roman"/>
              </a:rPr>
              <a:t>d</a:t>
            </a:r>
            <a:r>
              <a:rPr lang="en-CA" sz="1200" spc="186" dirty="0">
                <a:solidFill>
                  <a:srgbClr val="363435"/>
                </a:solidFill>
                <a:latin typeface="+mn-lt"/>
                <a:cs typeface="Times New Roman"/>
              </a:rPr>
              <a:t> </a:t>
            </a:r>
            <a:r>
              <a:rPr lang="en-CA" sz="1200" spc="9" dirty="0">
                <a:solidFill>
                  <a:srgbClr val="363435"/>
                </a:solidFill>
                <a:latin typeface="+mn-lt"/>
                <a:cs typeface="Times New Roman"/>
              </a:rPr>
              <a:t>e</a:t>
            </a:r>
            <a:r>
              <a:rPr lang="en-CA" sz="1200" spc="4" dirty="0">
                <a:solidFill>
                  <a:srgbClr val="363435"/>
                </a:solidFill>
                <a:latin typeface="+mn-lt"/>
                <a:cs typeface="Times New Roman"/>
              </a:rPr>
              <a:t>p</a:t>
            </a:r>
            <a:r>
              <a:rPr lang="en-CA" sz="1200" dirty="0">
                <a:solidFill>
                  <a:srgbClr val="363435"/>
                </a:solidFill>
                <a:latin typeface="+mn-lt"/>
                <a:cs typeface="Times New Roman"/>
              </a:rPr>
              <a:t>i</a:t>
            </a:r>
            <a:r>
              <a:rPr lang="en-CA" sz="1200" spc="4" dirty="0">
                <a:solidFill>
                  <a:srgbClr val="363435"/>
                </a:solidFill>
                <a:latin typeface="+mn-lt"/>
                <a:cs typeface="Times New Roman"/>
              </a:rPr>
              <a:t>s</a:t>
            </a:r>
            <a:r>
              <a:rPr lang="en-CA" sz="1200" spc="15" dirty="0">
                <a:solidFill>
                  <a:srgbClr val="363435"/>
                </a:solidFill>
                <a:latin typeface="+mn-lt"/>
                <a:cs typeface="Times New Roman"/>
              </a:rPr>
              <a:t>o</a:t>
            </a:r>
            <a:r>
              <a:rPr lang="en-CA" sz="1200" spc="9" dirty="0">
                <a:solidFill>
                  <a:srgbClr val="363435"/>
                </a:solidFill>
                <a:latin typeface="+mn-lt"/>
                <a:cs typeface="Times New Roman"/>
              </a:rPr>
              <a:t>d</a:t>
            </a:r>
            <a:r>
              <a:rPr lang="en-CA" sz="1200" dirty="0">
                <a:solidFill>
                  <a:srgbClr val="363435"/>
                </a:solidFill>
                <a:latin typeface="+mn-lt"/>
                <a:cs typeface="Times New Roman"/>
              </a:rPr>
              <a:t>e</a:t>
            </a:r>
            <a:r>
              <a:rPr lang="en-CA" sz="1200" spc="166"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 dirty="0">
                <a:solidFill>
                  <a:srgbClr val="363435"/>
                </a:solidFill>
                <a:latin typeface="+mn-lt"/>
                <a:cs typeface="Times New Roman"/>
              </a:rPr>
              <a:t> </a:t>
            </a:r>
            <a:r>
              <a:rPr lang="en-CA" sz="1200" spc="4" dirty="0">
                <a:solidFill>
                  <a:srgbClr val="363435"/>
                </a:solidFill>
                <a:latin typeface="+mn-lt"/>
                <a:cs typeface="Times New Roman"/>
              </a:rPr>
              <a:t>at</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a</a:t>
            </a:r>
            <a:r>
              <a:rPr lang="en-CA" sz="1200" dirty="0">
                <a:solidFill>
                  <a:srgbClr val="363435"/>
                </a:solidFill>
                <a:latin typeface="+mn-lt"/>
                <a:cs typeface="Times New Roman"/>
              </a:rPr>
              <a:t>l</a:t>
            </a:r>
            <a:r>
              <a:rPr lang="en-CA" sz="1200" spc="43" dirty="0">
                <a:solidFill>
                  <a:srgbClr val="363435"/>
                </a:solidFill>
                <a:latin typeface="+mn-lt"/>
                <a:cs typeface="Times New Roman"/>
              </a:rPr>
              <a:t> </a:t>
            </a:r>
            <a:r>
              <a:rPr lang="en-CA" sz="1200" spc="46" dirty="0">
                <a:solidFill>
                  <a:srgbClr val="363435"/>
                </a:solidFill>
                <a:latin typeface="+mn-lt"/>
                <a:cs typeface="Times New Roman"/>
              </a:rPr>
              <a:t>f</a:t>
            </a:r>
            <a:r>
              <a:rPr lang="en-CA" sz="1200" dirty="0">
                <a:solidFill>
                  <a:srgbClr val="363435"/>
                </a:solidFill>
                <a:latin typeface="+mn-lt"/>
                <a:cs typeface="Times New Roman"/>
              </a:rPr>
              <a:t>i</a:t>
            </a:r>
            <a:r>
              <a:rPr lang="en-CA" sz="1200" spc="9" dirty="0">
                <a:solidFill>
                  <a:srgbClr val="363435"/>
                </a:solidFill>
                <a:latin typeface="+mn-lt"/>
                <a:cs typeface="Times New Roman"/>
              </a:rPr>
              <a:t>b</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llatio</a:t>
            </a:r>
            <a:r>
              <a:rPr lang="en-CA" sz="1200" spc="-4" dirty="0">
                <a:solidFill>
                  <a:srgbClr val="363435"/>
                </a:solidFill>
                <a:latin typeface="+mn-lt"/>
                <a:cs typeface="Times New Roman"/>
              </a:rPr>
              <a:t>n</a:t>
            </a:r>
            <a:r>
              <a:rPr lang="en-CA" sz="1200" dirty="0">
                <a:solidFill>
                  <a:srgbClr val="363435"/>
                </a:solidFill>
                <a:latin typeface="+mn-lt"/>
                <a:cs typeface="Times New Roman"/>
              </a:rPr>
              <a:t>;</a:t>
            </a:r>
            <a:r>
              <a:rPr lang="en-CA" sz="1200" spc="-55" dirty="0">
                <a:solidFill>
                  <a:srgbClr val="363435"/>
                </a:solidFill>
                <a:latin typeface="+mn-lt"/>
                <a:cs typeface="Times New Roman"/>
              </a:rPr>
              <a:t> </a:t>
            </a:r>
            <a:r>
              <a:rPr lang="en-CA" sz="1200" spc="4" dirty="0">
                <a:solidFill>
                  <a:srgbClr val="363435"/>
                </a:solidFill>
                <a:latin typeface="+mn-lt"/>
                <a:cs typeface="Times New Roman"/>
              </a:rPr>
              <a:t>da</a:t>
            </a:r>
            <a:r>
              <a:rPr lang="en-CA" sz="1200" spc="15" dirty="0">
                <a:solidFill>
                  <a:srgbClr val="363435"/>
                </a:solidFill>
                <a:latin typeface="+mn-lt"/>
                <a:cs typeface="Times New Roman"/>
              </a:rPr>
              <a:t>t</a:t>
            </a:r>
            <a:r>
              <a:rPr lang="en-CA" sz="1200" dirty="0">
                <a:solidFill>
                  <a:srgbClr val="363435"/>
                </a:solidFill>
                <a:latin typeface="+mn-lt"/>
                <a:cs typeface="Times New Roman"/>
              </a:rPr>
              <a:t>a</a:t>
            </a:r>
            <a:r>
              <a:rPr lang="en-CA" sz="1200" spc="127" dirty="0">
                <a:solidFill>
                  <a:srgbClr val="363435"/>
                </a:solidFill>
                <a:latin typeface="+mn-lt"/>
                <a:cs typeface="Times New Roman"/>
              </a:rPr>
              <a:t> </a:t>
            </a:r>
            <a:r>
              <a:rPr lang="en-CA" sz="1200" spc="9" dirty="0">
                <a:solidFill>
                  <a:srgbClr val="363435"/>
                </a:solidFill>
                <a:latin typeface="+mn-lt"/>
                <a:cs typeface="Times New Roman"/>
              </a:rPr>
              <a:t>f</a:t>
            </a:r>
            <a:r>
              <a:rPr lang="en-CA" sz="1200" spc="4" dirty="0">
                <a:solidFill>
                  <a:srgbClr val="363435"/>
                </a:solidFill>
                <a:latin typeface="+mn-lt"/>
                <a:cs typeface="Times New Roman"/>
              </a:rPr>
              <a:t>o</a:t>
            </a:r>
            <a:r>
              <a:rPr lang="en-CA" sz="1200" dirty="0">
                <a:solidFill>
                  <a:srgbClr val="363435"/>
                </a:solidFill>
                <a:latin typeface="+mn-lt"/>
                <a:cs typeface="Times New Roman"/>
              </a:rPr>
              <a:t>r</a:t>
            </a:r>
            <a:r>
              <a:rPr lang="en-CA" sz="1200" spc="3" dirty="0">
                <a:solidFill>
                  <a:srgbClr val="363435"/>
                </a:solidFill>
                <a:latin typeface="+mn-lt"/>
                <a:cs typeface="Times New Roman"/>
              </a:rPr>
              <a:t> </a:t>
            </a:r>
            <a:r>
              <a:rPr lang="en-CA" sz="1200" dirty="0">
                <a:solidFill>
                  <a:srgbClr val="363435"/>
                </a:solidFill>
                <a:latin typeface="+mn-lt"/>
                <a:cs typeface="Times New Roman"/>
              </a:rPr>
              <a:t>2</a:t>
            </a:r>
            <a:r>
              <a:rPr lang="en-CA" sz="1200" spc="16" dirty="0">
                <a:solidFill>
                  <a:srgbClr val="363435"/>
                </a:solidFill>
                <a:latin typeface="+mn-lt"/>
                <a:cs typeface="Times New Roman"/>
              </a:rPr>
              <a:t> </a:t>
            </a:r>
            <a:r>
              <a:rPr lang="en-CA" sz="1200" spc="4" dirty="0">
                <a:solidFill>
                  <a:srgbClr val="363435"/>
                </a:solidFill>
                <a:latin typeface="+mn-lt"/>
                <a:cs typeface="Times New Roman"/>
              </a:rPr>
              <a:t>pati</a:t>
            </a:r>
            <a:r>
              <a:rPr lang="en-CA" sz="1200" spc="9" dirty="0">
                <a:solidFill>
                  <a:srgbClr val="363435"/>
                </a:solidFill>
                <a:latin typeface="+mn-lt"/>
                <a:cs typeface="Times New Roman"/>
              </a:rPr>
              <a:t>en</a:t>
            </a:r>
            <a:r>
              <a:rPr lang="en-CA" sz="1200" spc="15" dirty="0">
                <a:solidFill>
                  <a:srgbClr val="363435"/>
                </a:solidFill>
                <a:latin typeface="+mn-lt"/>
                <a:cs typeface="Times New Roman"/>
              </a:rPr>
              <a:t>t</a:t>
            </a:r>
            <a:r>
              <a:rPr lang="en-CA" sz="1200" dirty="0">
                <a:solidFill>
                  <a:srgbClr val="363435"/>
                </a:solidFill>
                <a:latin typeface="+mn-lt"/>
                <a:cs typeface="Times New Roman"/>
              </a:rPr>
              <a:t>s</a:t>
            </a:r>
            <a:r>
              <a:rPr lang="en-CA" sz="1200" spc="203" dirty="0">
                <a:solidFill>
                  <a:srgbClr val="363435"/>
                </a:solidFill>
                <a:latin typeface="+mn-lt"/>
                <a:cs typeface="Times New Roman"/>
              </a:rPr>
              <a:t> </a:t>
            </a:r>
            <a:r>
              <a:rPr lang="en-CA" sz="1200" dirty="0">
                <a:solidFill>
                  <a:srgbClr val="363435"/>
                </a:solidFill>
                <a:latin typeface="+mn-lt"/>
                <a:cs typeface="Times New Roman"/>
              </a:rPr>
              <a:t>a</a:t>
            </a:r>
            <a:r>
              <a:rPr lang="en-CA" sz="1200" spc="4" dirty="0">
                <a:solidFill>
                  <a:srgbClr val="363435"/>
                </a:solidFill>
                <a:latin typeface="+mn-lt"/>
                <a:cs typeface="Times New Roman"/>
              </a:rPr>
              <a:t>r</a:t>
            </a:r>
            <a:r>
              <a:rPr lang="en-CA" sz="1200" dirty="0">
                <a:solidFill>
                  <a:srgbClr val="363435"/>
                </a:solidFill>
                <a:latin typeface="+mn-lt"/>
                <a:cs typeface="Times New Roman"/>
              </a:rPr>
              <a:t>e</a:t>
            </a:r>
            <a:r>
              <a:rPr lang="en-CA" sz="1200" spc="68" dirty="0">
                <a:solidFill>
                  <a:srgbClr val="363435"/>
                </a:solidFill>
                <a:latin typeface="+mn-lt"/>
                <a:cs typeface="Times New Roman"/>
              </a:rPr>
              <a:t> </a:t>
            </a:r>
            <a:r>
              <a:rPr lang="en-CA" sz="1200" spc="9" dirty="0">
                <a:solidFill>
                  <a:srgbClr val="363435"/>
                </a:solidFill>
                <a:latin typeface="+mn-lt"/>
                <a:cs typeface="Times New Roman"/>
              </a:rPr>
              <a:t>n</a:t>
            </a:r>
            <a:r>
              <a:rPr lang="en-CA" sz="1200" spc="4" dirty="0">
                <a:solidFill>
                  <a:srgbClr val="363435"/>
                </a:solidFill>
                <a:latin typeface="+mn-lt"/>
                <a:cs typeface="Times New Roman"/>
              </a:rPr>
              <a:t>o</a:t>
            </a:r>
            <a:r>
              <a:rPr lang="en-CA" sz="1200" dirty="0">
                <a:solidFill>
                  <a:srgbClr val="363435"/>
                </a:solidFill>
                <a:latin typeface="+mn-lt"/>
                <a:cs typeface="Times New Roman"/>
              </a:rPr>
              <a:t>t s</a:t>
            </a:r>
            <a:r>
              <a:rPr lang="en-CA" sz="1200" spc="9" dirty="0">
                <a:solidFill>
                  <a:srgbClr val="363435"/>
                </a:solidFill>
                <a:latin typeface="+mn-lt"/>
                <a:cs typeface="Times New Roman"/>
              </a:rPr>
              <a:t>how</a:t>
            </a:r>
            <a:r>
              <a:rPr lang="en-CA" sz="1200" dirty="0">
                <a:solidFill>
                  <a:srgbClr val="363435"/>
                </a:solidFill>
                <a:latin typeface="+mn-lt"/>
                <a:cs typeface="Times New Roman"/>
              </a:rPr>
              <a:t>n</a:t>
            </a:r>
            <a:r>
              <a:rPr lang="en-CA" sz="1200" spc="106" dirty="0">
                <a:solidFill>
                  <a:srgbClr val="363435"/>
                </a:solidFill>
                <a:latin typeface="+mn-lt"/>
                <a:cs typeface="Times New Roman"/>
              </a:rPr>
              <a:t> </a:t>
            </a:r>
            <a:r>
              <a:rPr lang="en-CA" sz="1200" spc="15" dirty="0">
                <a:solidFill>
                  <a:srgbClr val="363435"/>
                </a:solidFill>
                <a:latin typeface="+mn-lt"/>
                <a:cs typeface="Times New Roman"/>
              </a:rPr>
              <a:t>bec</a:t>
            </a:r>
            <a:r>
              <a:rPr lang="en-CA" sz="1200" dirty="0">
                <a:solidFill>
                  <a:srgbClr val="363435"/>
                </a:solidFill>
                <a:latin typeface="+mn-lt"/>
                <a:cs typeface="Times New Roman"/>
              </a:rPr>
              <a:t>au</a:t>
            </a:r>
            <a:r>
              <a:rPr lang="en-CA" sz="1200" spc="4" dirty="0">
                <a:solidFill>
                  <a:srgbClr val="363435"/>
                </a:solidFill>
                <a:latin typeface="+mn-lt"/>
                <a:cs typeface="Times New Roman"/>
              </a:rPr>
              <a:t>s</a:t>
            </a:r>
            <a:r>
              <a:rPr lang="en-CA" sz="1200" dirty="0">
                <a:solidFill>
                  <a:srgbClr val="363435"/>
                </a:solidFill>
                <a:latin typeface="+mn-lt"/>
                <a:cs typeface="Times New Roman"/>
              </a:rPr>
              <a:t>e</a:t>
            </a:r>
            <a:r>
              <a:rPr lang="en-CA" sz="1200" spc="184" dirty="0">
                <a:solidFill>
                  <a:srgbClr val="363435"/>
                </a:solidFill>
                <a:latin typeface="+mn-lt"/>
                <a:cs typeface="Times New Roman"/>
              </a:rPr>
              <a:t> </a:t>
            </a:r>
            <a:r>
              <a:rPr lang="en-CA" sz="1200" spc="9" dirty="0">
                <a:solidFill>
                  <a:srgbClr val="363435"/>
                </a:solidFill>
                <a:latin typeface="+mn-lt"/>
                <a:cs typeface="Times New Roman"/>
              </a:rPr>
              <a:t>th</a:t>
            </a:r>
            <a:r>
              <a:rPr lang="en-CA" sz="1200" dirty="0">
                <a:solidFill>
                  <a:srgbClr val="363435"/>
                </a:solidFill>
                <a:latin typeface="+mn-lt"/>
                <a:cs typeface="Times New Roman"/>
              </a:rPr>
              <a:t>e</a:t>
            </a:r>
            <a:r>
              <a:rPr lang="en-CA" sz="1200" spc="93" dirty="0">
                <a:solidFill>
                  <a:srgbClr val="363435"/>
                </a:solidFill>
                <a:latin typeface="+mn-lt"/>
                <a:cs typeface="Times New Roman"/>
              </a:rPr>
              <a:t> </a:t>
            </a:r>
            <a:r>
              <a:rPr lang="en-CA" sz="1200" spc="15" dirty="0">
                <a:solidFill>
                  <a:srgbClr val="363435"/>
                </a:solidFill>
                <a:latin typeface="+mn-lt"/>
                <a:cs typeface="Times New Roman"/>
              </a:rPr>
              <a:t>e</a:t>
            </a:r>
            <a:r>
              <a:rPr lang="en-CA" sz="1200" spc="9" dirty="0">
                <a:solidFill>
                  <a:srgbClr val="363435"/>
                </a:solidFill>
                <a:latin typeface="+mn-lt"/>
                <a:cs typeface="Times New Roman"/>
              </a:rPr>
              <a:t>x</a:t>
            </a:r>
            <a:r>
              <a:rPr lang="en-CA" sz="1200" spc="4" dirty="0">
                <a:solidFill>
                  <a:srgbClr val="363435"/>
                </a:solidFill>
                <a:latin typeface="+mn-lt"/>
                <a:cs typeface="Times New Roman"/>
              </a:rPr>
              <a:t>a</a:t>
            </a:r>
            <a:r>
              <a:rPr lang="en-CA" sz="1200" spc="30" dirty="0">
                <a:solidFill>
                  <a:srgbClr val="363435"/>
                </a:solidFill>
                <a:latin typeface="+mn-lt"/>
                <a:cs typeface="Times New Roman"/>
              </a:rPr>
              <a:t>c</a:t>
            </a:r>
            <a:r>
              <a:rPr lang="en-CA" sz="1200" dirty="0">
                <a:solidFill>
                  <a:srgbClr val="363435"/>
                </a:solidFill>
                <a:latin typeface="+mn-lt"/>
                <a:cs typeface="Times New Roman"/>
              </a:rPr>
              <a:t>t</a:t>
            </a:r>
            <a:r>
              <a:rPr lang="en-CA" sz="1200" spc="20" dirty="0">
                <a:solidFill>
                  <a:srgbClr val="363435"/>
                </a:solidFill>
                <a:latin typeface="+mn-lt"/>
                <a:cs typeface="Times New Roman"/>
              </a:rPr>
              <a:t> </a:t>
            </a:r>
            <a:r>
              <a:rPr lang="en-CA" sz="1200" spc="4" dirty="0">
                <a:solidFill>
                  <a:srgbClr val="363435"/>
                </a:solidFill>
                <a:latin typeface="+mn-lt"/>
                <a:cs typeface="Times New Roman"/>
              </a:rPr>
              <a:t>dat</a:t>
            </a:r>
            <a:r>
              <a:rPr lang="en-CA" sz="1200" dirty="0">
                <a:solidFill>
                  <a:srgbClr val="363435"/>
                </a:solidFill>
                <a:latin typeface="+mn-lt"/>
                <a:cs typeface="Times New Roman"/>
              </a:rPr>
              <a:t>e</a:t>
            </a:r>
            <a:r>
              <a:rPr lang="en-CA" sz="1200" spc="120"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 dirty="0">
                <a:solidFill>
                  <a:srgbClr val="363435"/>
                </a:solidFill>
                <a:latin typeface="+mn-lt"/>
                <a:cs typeface="Times New Roman"/>
              </a:rPr>
              <a:t> </a:t>
            </a:r>
            <a:r>
              <a:rPr lang="en-CA" sz="1200" spc="9" dirty="0">
                <a:solidFill>
                  <a:srgbClr val="363435"/>
                </a:solidFill>
                <a:latin typeface="+mn-lt"/>
                <a:cs typeface="Times New Roman"/>
              </a:rPr>
              <a:t>th</a:t>
            </a:r>
            <a:r>
              <a:rPr lang="en-CA" sz="1200" dirty="0">
                <a:solidFill>
                  <a:srgbClr val="363435"/>
                </a:solidFill>
                <a:latin typeface="+mn-lt"/>
                <a:cs typeface="Times New Roman"/>
              </a:rPr>
              <a:t>e</a:t>
            </a:r>
            <a:r>
              <a:rPr lang="en-CA" sz="1200" spc="93" dirty="0">
                <a:solidFill>
                  <a:srgbClr val="363435"/>
                </a:solidFill>
                <a:latin typeface="+mn-lt"/>
                <a:cs typeface="Times New Roman"/>
              </a:rPr>
              <a:t> </a:t>
            </a:r>
            <a:r>
              <a:rPr lang="en-CA" sz="1200" spc="9" dirty="0">
                <a:solidFill>
                  <a:srgbClr val="363435"/>
                </a:solidFill>
                <a:latin typeface="+mn-lt"/>
                <a:cs typeface="Times New Roman"/>
              </a:rPr>
              <a:t>d</a:t>
            </a:r>
            <a:r>
              <a:rPr lang="en-CA" sz="1200" spc="15" dirty="0">
                <a:solidFill>
                  <a:srgbClr val="363435"/>
                </a:solidFill>
                <a:latin typeface="+mn-lt"/>
                <a:cs typeface="Times New Roman"/>
              </a:rPr>
              <a:t>e</a:t>
            </a:r>
            <a:r>
              <a:rPr lang="en-CA" sz="1200" spc="4" dirty="0">
                <a:solidFill>
                  <a:srgbClr val="363435"/>
                </a:solidFill>
                <a:latin typeface="+mn-lt"/>
                <a:cs typeface="Times New Roman"/>
              </a:rPr>
              <a:t>t</a:t>
            </a:r>
            <a:r>
              <a:rPr lang="en-CA" sz="1200" spc="15" dirty="0">
                <a:solidFill>
                  <a:srgbClr val="363435"/>
                </a:solidFill>
                <a:latin typeface="+mn-lt"/>
                <a:cs typeface="Times New Roman"/>
              </a:rPr>
              <a:t>e</a:t>
            </a:r>
            <a:r>
              <a:rPr lang="en-CA" sz="1200" spc="30" dirty="0">
                <a:solidFill>
                  <a:srgbClr val="363435"/>
                </a:solidFill>
                <a:latin typeface="+mn-lt"/>
                <a:cs typeface="Times New Roman"/>
              </a:rPr>
              <a:t>c</a:t>
            </a:r>
            <a:r>
              <a:rPr lang="en-CA" sz="1200" spc="4" dirty="0">
                <a:solidFill>
                  <a:srgbClr val="363435"/>
                </a:solidFill>
                <a:latin typeface="+mn-lt"/>
                <a:cs typeface="Times New Roman"/>
              </a:rPr>
              <a:t>tio</a:t>
            </a:r>
            <a:r>
              <a:rPr lang="en-CA" sz="1200" dirty="0">
                <a:solidFill>
                  <a:srgbClr val="363435"/>
                </a:solidFill>
                <a:latin typeface="+mn-lt"/>
                <a:cs typeface="Times New Roman"/>
              </a:rPr>
              <a:t>n</a:t>
            </a:r>
            <a:r>
              <a:rPr lang="en-CA" sz="1200" spc="171"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 dirty="0">
                <a:solidFill>
                  <a:srgbClr val="363435"/>
                </a:solidFill>
                <a:latin typeface="+mn-lt"/>
                <a:cs typeface="Times New Roman"/>
              </a:rPr>
              <a:t> </a:t>
            </a:r>
            <a:r>
              <a:rPr lang="en-CA" sz="1200" spc="4" dirty="0">
                <a:solidFill>
                  <a:srgbClr val="363435"/>
                </a:solidFill>
                <a:latin typeface="+mn-lt"/>
                <a:cs typeface="Times New Roman"/>
              </a:rPr>
              <a:t>at</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a</a:t>
            </a:r>
            <a:r>
              <a:rPr lang="en-CA" sz="1200" dirty="0">
                <a:solidFill>
                  <a:srgbClr val="363435"/>
                </a:solidFill>
                <a:latin typeface="+mn-lt"/>
                <a:cs typeface="Times New Roman"/>
              </a:rPr>
              <a:t>l</a:t>
            </a:r>
            <a:r>
              <a:rPr lang="en-CA" sz="1200" spc="43" dirty="0">
                <a:solidFill>
                  <a:srgbClr val="363435"/>
                </a:solidFill>
                <a:latin typeface="+mn-lt"/>
                <a:cs typeface="Times New Roman"/>
              </a:rPr>
              <a:t> </a:t>
            </a:r>
            <a:r>
              <a:rPr lang="en-CA" sz="1200" spc="46" dirty="0">
                <a:solidFill>
                  <a:srgbClr val="363435"/>
                </a:solidFill>
                <a:latin typeface="+mn-lt"/>
                <a:cs typeface="Times New Roman"/>
              </a:rPr>
              <a:t>f</a:t>
            </a:r>
            <a:r>
              <a:rPr lang="en-CA" sz="1200" dirty="0">
                <a:solidFill>
                  <a:srgbClr val="363435"/>
                </a:solidFill>
                <a:latin typeface="+mn-lt"/>
                <a:cs typeface="Times New Roman"/>
              </a:rPr>
              <a:t>i</a:t>
            </a:r>
            <a:r>
              <a:rPr lang="en-CA" sz="1200" spc="9" dirty="0">
                <a:solidFill>
                  <a:srgbClr val="363435"/>
                </a:solidFill>
                <a:latin typeface="+mn-lt"/>
                <a:cs typeface="Times New Roman"/>
              </a:rPr>
              <a:t>b</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llatio</a:t>
            </a:r>
            <a:r>
              <a:rPr lang="en-CA" sz="1200" dirty="0">
                <a:solidFill>
                  <a:srgbClr val="363435"/>
                </a:solidFill>
                <a:latin typeface="+mn-lt"/>
                <a:cs typeface="Times New Roman"/>
              </a:rPr>
              <a:t>n</a:t>
            </a:r>
            <a:r>
              <a:rPr lang="en-CA" sz="1200" spc="-30" dirty="0">
                <a:solidFill>
                  <a:srgbClr val="363435"/>
                </a:solidFill>
                <a:latin typeface="+mn-lt"/>
                <a:cs typeface="Times New Roman"/>
              </a:rPr>
              <a:t> </a:t>
            </a:r>
            <a:r>
              <a:rPr lang="en-CA" sz="1200" spc="9" dirty="0">
                <a:solidFill>
                  <a:srgbClr val="363435"/>
                </a:solidFill>
                <a:latin typeface="+mn-lt"/>
                <a:cs typeface="Times New Roman"/>
              </a:rPr>
              <a:t>w</a:t>
            </a:r>
            <a:r>
              <a:rPr lang="en-CA" sz="1200" spc="4" dirty="0">
                <a:solidFill>
                  <a:srgbClr val="363435"/>
                </a:solidFill>
                <a:latin typeface="+mn-lt"/>
                <a:cs typeface="Times New Roman"/>
              </a:rPr>
              <a:t>a</a:t>
            </a:r>
            <a:r>
              <a:rPr lang="en-CA" sz="1200" dirty="0">
                <a:solidFill>
                  <a:srgbClr val="363435"/>
                </a:solidFill>
                <a:latin typeface="+mn-lt"/>
                <a:cs typeface="Times New Roman"/>
              </a:rPr>
              <a:t>s</a:t>
            </a:r>
            <a:r>
              <a:rPr lang="en-CA" sz="1200" spc="44" dirty="0">
                <a:solidFill>
                  <a:srgbClr val="363435"/>
                </a:solidFill>
                <a:latin typeface="+mn-lt"/>
                <a:cs typeface="Times New Roman"/>
              </a:rPr>
              <a:t> </a:t>
            </a:r>
            <a:r>
              <a:rPr lang="en-CA" sz="1200" dirty="0">
                <a:solidFill>
                  <a:srgbClr val="363435"/>
                </a:solidFill>
                <a:latin typeface="+mn-lt"/>
                <a:cs typeface="Times New Roman"/>
              </a:rPr>
              <a:t>u</a:t>
            </a:r>
            <a:r>
              <a:rPr lang="en-CA" sz="1200" spc="20" dirty="0">
                <a:solidFill>
                  <a:srgbClr val="363435"/>
                </a:solidFill>
                <a:latin typeface="+mn-lt"/>
                <a:cs typeface="Times New Roman"/>
              </a:rPr>
              <a:t>n</a:t>
            </a:r>
            <a:r>
              <a:rPr lang="en-CA" sz="1200" dirty="0">
                <a:solidFill>
                  <a:srgbClr val="363435"/>
                </a:solidFill>
                <a:latin typeface="+mn-lt"/>
                <a:cs typeface="Times New Roman"/>
              </a:rPr>
              <a:t>- </a:t>
            </a:r>
            <a:r>
              <a:rPr lang="en-CA" sz="1200" spc="9" dirty="0">
                <a:solidFill>
                  <a:srgbClr val="363435"/>
                </a:solidFill>
                <a:latin typeface="+mn-lt"/>
                <a:cs typeface="Times New Roman"/>
              </a:rPr>
              <a:t>know</a:t>
            </a:r>
            <a:r>
              <a:rPr lang="en-CA" sz="1200" spc="4" dirty="0">
                <a:solidFill>
                  <a:srgbClr val="363435"/>
                </a:solidFill>
                <a:latin typeface="+mn-lt"/>
                <a:cs typeface="Times New Roman"/>
              </a:rPr>
              <a:t>n</a:t>
            </a:r>
            <a:r>
              <a:rPr lang="en-CA" sz="1200" dirty="0">
                <a:solidFill>
                  <a:srgbClr val="363435"/>
                </a:solidFill>
                <a:latin typeface="+mn-lt"/>
                <a:cs typeface="Times New Roman"/>
              </a:rPr>
              <a:t>.</a:t>
            </a:r>
            <a:r>
              <a:rPr lang="en-CA" sz="1200" spc="22" dirty="0">
                <a:solidFill>
                  <a:srgbClr val="363435"/>
                </a:solidFill>
                <a:latin typeface="+mn-lt"/>
                <a:cs typeface="Times New Roman"/>
              </a:rPr>
              <a:t> </a:t>
            </a:r>
            <a:r>
              <a:rPr lang="en-CA" sz="1200" spc="9" dirty="0">
                <a:solidFill>
                  <a:srgbClr val="363435"/>
                </a:solidFill>
                <a:latin typeface="+mn-lt"/>
                <a:cs typeface="Times New Roman"/>
              </a:rPr>
              <a:t>A</a:t>
            </a:r>
            <a:r>
              <a:rPr lang="en-CA" sz="1200" spc="4" dirty="0">
                <a:solidFill>
                  <a:srgbClr val="363435"/>
                </a:solidFill>
                <a:latin typeface="+mn-lt"/>
                <a:cs typeface="Times New Roman"/>
              </a:rPr>
              <a:t>t</a:t>
            </a:r>
            <a:r>
              <a:rPr lang="en-CA" sz="1200" spc="14"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a</a:t>
            </a:r>
            <a:r>
              <a:rPr lang="en-CA" sz="1200" dirty="0">
                <a:solidFill>
                  <a:srgbClr val="363435"/>
                </a:solidFill>
                <a:latin typeface="+mn-lt"/>
                <a:cs typeface="Times New Roman"/>
              </a:rPr>
              <a:t>l</a:t>
            </a:r>
            <a:r>
              <a:rPr lang="en-CA" sz="1200" spc="40" dirty="0">
                <a:solidFill>
                  <a:srgbClr val="363435"/>
                </a:solidFill>
                <a:latin typeface="+mn-lt"/>
                <a:cs typeface="Times New Roman"/>
              </a:rPr>
              <a:t> </a:t>
            </a:r>
            <a:r>
              <a:rPr lang="en-CA" sz="1200" spc="46" dirty="0">
                <a:solidFill>
                  <a:srgbClr val="363435"/>
                </a:solidFill>
                <a:latin typeface="+mn-lt"/>
                <a:cs typeface="Times New Roman"/>
              </a:rPr>
              <a:t>f</a:t>
            </a:r>
            <a:r>
              <a:rPr lang="en-CA" sz="1200" dirty="0">
                <a:solidFill>
                  <a:srgbClr val="363435"/>
                </a:solidFill>
                <a:latin typeface="+mn-lt"/>
                <a:cs typeface="Times New Roman"/>
              </a:rPr>
              <a:t>i</a:t>
            </a:r>
            <a:r>
              <a:rPr lang="en-CA" sz="1200" spc="9" dirty="0">
                <a:solidFill>
                  <a:srgbClr val="363435"/>
                </a:solidFill>
                <a:latin typeface="+mn-lt"/>
                <a:cs typeface="Times New Roman"/>
              </a:rPr>
              <a:t>b</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llatio</a:t>
            </a:r>
            <a:r>
              <a:rPr lang="en-CA" sz="1200" dirty="0">
                <a:solidFill>
                  <a:srgbClr val="363435"/>
                </a:solidFill>
                <a:latin typeface="+mn-lt"/>
                <a:cs typeface="Times New Roman"/>
              </a:rPr>
              <a:t>n</a:t>
            </a:r>
            <a:r>
              <a:rPr lang="en-CA" sz="1200" spc="-30" dirty="0">
                <a:solidFill>
                  <a:srgbClr val="363435"/>
                </a:solidFill>
                <a:latin typeface="+mn-lt"/>
                <a:cs typeface="Times New Roman"/>
              </a:rPr>
              <a:t> </a:t>
            </a:r>
            <a:r>
              <a:rPr lang="en-CA" sz="1200" spc="9" dirty="0">
                <a:solidFill>
                  <a:srgbClr val="363435"/>
                </a:solidFill>
                <a:latin typeface="+mn-lt"/>
                <a:cs typeface="Times New Roman"/>
              </a:rPr>
              <a:t>w</a:t>
            </a:r>
            <a:r>
              <a:rPr lang="en-CA" sz="1200" spc="4" dirty="0">
                <a:solidFill>
                  <a:srgbClr val="363435"/>
                </a:solidFill>
                <a:latin typeface="+mn-lt"/>
                <a:cs typeface="Times New Roman"/>
              </a:rPr>
              <a:t>a</a:t>
            </a:r>
            <a:r>
              <a:rPr lang="en-CA" sz="1200" dirty="0">
                <a:solidFill>
                  <a:srgbClr val="363435"/>
                </a:solidFill>
                <a:latin typeface="+mn-lt"/>
                <a:cs typeface="Times New Roman"/>
              </a:rPr>
              <a:t>s</a:t>
            </a:r>
            <a:r>
              <a:rPr lang="en-CA" sz="1200" spc="44" dirty="0">
                <a:solidFill>
                  <a:srgbClr val="363435"/>
                </a:solidFill>
                <a:latin typeface="+mn-lt"/>
                <a:cs typeface="Times New Roman"/>
              </a:rPr>
              <a:t> </a:t>
            </a:r>
            <a:r>
              <a:rPr lang="en-CA" sz="1200" spc="9" dirty="0">
                <a:solidFill>
                  <a:srgbClr val="363435"/>
                </a:solidFill>
                <a:latin typeface="+mn-lt"/>
                <a:cs typeface="Times New Roman"/>
              </a:rPr>
              <a:t>d</a:t>
            </a:r>
            <a:r>
              <a:rPr lang="en-CA" sz="1200" spc="15" dirty="0">
                <a:solidFill>
                  <a:srgbClr val="363435"/>
                </a:solidFill>
                <a:latin typeface="+mn-lt"/>
                <a:cs typeface="Times New Roman"/>
              </a:rPr>
              <a:t>e</a:t>
            </a:r>
            <a:r>
              <a:rPr lang="en-CA" sz="1200" spc="4" dirty="0">
                <a:solidFill>
                  <a:srgbClr val="363435"/>
                </a:solidFill>
                <a:latin typeface="+mn-lt"/>
                <a:cs typeface="Times New Roman"/>
              </a:rPr>
              <a:t>t</a:t>
            </a:r>
            <a:r>
              <a:rPr lang="en-CA" sz="1200" spc="15" dirty="0">
                <a:solidFill>
                  <a:srgbClr val="363435"/>
                </a:solidFill>
                <a:latin typeface="+mn-lt"/>
                <a:cs typeface="Times New Roman"/>
              </a:rPr>
              <a:t>e</a:t>
            </a:r>
            <a:r>
              <a:rPr lang="en-CA" sz="1200" spc="30" dirty="0">
                <a:solidFill>
                  <a:srgbClr val="363435"/>
                </a:solidFill>
                <a:latin typeface="+mn-lt"/>
                <a:cs typeface="Times New Roman"/>
              </a:rPr>
              <a:t>c</a:t>
            </a:r>
            <a:r>
              <a:rPr lang="en-CA" sz="1200" spc="4" dirty="0">
                <a:solidFill>
                  <a:srgbClr val="363435"/>
                </a:solidFill>
                <a:latin typeface="+mn-lt"/>
                <a:cs typeface="Times New Roman"/>
              </a:rPr>
              <a:t>t</a:t>
            </a:r>
            <a:r>
              <a:rPr lang="en-CA" sz="1200" spc="15" dirty="0">
                <a:solidFill>
                  <a:srgbClr val="363435"/>
                </a:solidFill>
                <a:latin typeface="+mn-lt"/>
                <a:cs typeface="Times New Roman"/>
              </a:rPr>
              <a:t>e</a:t>
            </a:r>
            <a:r>
              <a:rPr lang="en-CA" sz="1200" dirty="0">
                <a:solidFill>
                  <a:srgbClr val="363435"/>
                </a:solidFill>
                <a:latin typeface="+mn-lt"/>
                <a:cs typeface="Times New Roman"/>
              </a:rPr>
              <a:t>d</a:t>
            </a:r>
            <a:r>
              <a:rPr lang="en-CA" sz="1200" spc="186" dirty="0">
                <a:solidFill>
                  <a:srgbClr val="363435"/>
                </a:solidFill>
                <a:latin typeface="+mn-lt"/>
                <a:cs typeface="Times New Roman"/>
              </a:rPr>
              <a:t> </a:t>
            </a:r>
            <a:r>
              <a:rPr lang="en-CA" sz="1200" dirty="0">
                <a:solidFill>
                  <a:srgbClr val="363435"/>
                </a:solidFill>
                <a:latin typeface="+mn-lt"/>
                <a:cs typeface="Times New Roman"/>
              </a:rPr>
              <a:t>in</a:t>
            </a:r>
            <a:r>
              <a:rPr lang="en-CA" sz="1200" spc="27" dirty="0">
                <a:solidFill>
                  <a:srgbClr val="363435"/>
                </a:solidFill>
                <a:latin typeface="+mn-lt"/>
                <a:cs typeface="Times New Roman"/>
              </a:rPr>
              <a:t> </a:t>
            </a:r>
            <a:r>
              <a:rPr lang="en-CA" sz="1200" dirty="0">
                <a:solidFill>
                  <a:srgbClr val="363435"/>
                </a:solidFill>
                <a:latin typeface="+mn-lt"/>
                <a:cs typeface="Times New Roman"/>
              </a:rPr>
              <a:t>6</a:t>
            </a:r>
            <a:r>
              <a:rPr lang="en-CA" sz="1200" spc="16"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 dirty="0">
                <a:solidFill>
                  <a:srgbClr val="363435"/>
                </a:solidFill>
                <a:latin typeface="+mn-lt"/>
                <a:cs typeface="Times New Roman"/>
              </a:rPr>
              <a:t> </a:t>
            </a:r>
            <a:r>
              <a:rPr lang="en-CA" sz="1200" spc="-9" dirty="0">
                <a:solidFill>
                  <a:srgbClr val="363435"/>
                </a:solidFill>
                <a:latin typeface="+mn-lt"/>
                <a:cs typeface="Times New Roman"/>
              </a:rPr>
              <a:t>2</a:t>
            </a:r>
            <a:r>
              <a:rPr lang="en-CA" sz="1200" dirty="0">
                <a:solidFill>
                  <a:srgbClr val="363435"/>
                </a:solidFill>
                <a:latin typeface="+mn-lt"/>
                <a:cs typeface="Times New Roman"/>
              </a:rPr>
              <a:t>77</a:t>
            </a:r>
            <a:r>
              <a:rPr lang="en-CA" sz="1200" spc="7" dirty="0">
                <a:solidFill>
                  <a:srgbClr val="363435"/>
                </a:solidFill>
                <a:latin typeface="+mn-lt"/>
                <a:cs typeface="Times New Roman"/>
              </a:rPr>
              <a:t> </a:t>
            </a:r>
            <a:r>
              <a:rPr lang="en-CA" sz="1200" spc="4" dirty="0">
                <a:solidFill>
                  <a:srgbClr val="363435"/>
                </a:solidFill>
                <a:latin typeface="+mn-lt"/>
                <a:cs typeface="Times New Roman"/>
              </a:rPr>
              <a:t>pati</a:t>
            </a:r>
            <a:r>
              <a:rPr lang="en-CA" sz="1200" spc="9" dirty="0">
                <a:solidFill>
                  <a:srgbClr val="363435"/>
                </a:solidFill>
                <a:latin typeface="+mn-lt"/>
                <a:cs typeface="Times New Roman"/>
              </a:rPr>
              <a:t>en</a:t>
            </a:r>
            <a:r>
              <a:rPr lang="en-CA" sz="1200" spc="15" dirty="0">
                <a:solidFill>
                  <a:srgbClr val="363435"/>
                </a:solidFill>
                <a:latin typeface="+mn-lt"/>
                <a:cs typeface="Times New Roman"/>
              </a:rPr>
              <a:t>t</a:t>
            </a:r>
            <a:r>
              <a:rPr lang="en-CA" sz="1200" dirty="0">
                <a:solidFill>
                  <a:srgbClr val="363435"/>
                </a:solidFill>
                <a:latin typeface="+mn-lt"/>
                <a:cs typeface="Times New Roman"/>
              </a:rPr>
              <a:t>s</a:t>
            </a:r>
            <a:r>
              <a:rPr lang="en-CA" sz="1200" spc="203" dirty="0">
                <a:solidFill>
                  <a:srgbClr val="363435"/>
                </a:solidFill>
                <a:latin typeface="+mn-lt"/>
                <a:cs typeface="Times New Roman"/>
              </a:rPr>
              <a:t> </a:t>
            </a:r>
            <a:r>
              <a:rPr lang="en-CA" sz="1200" spc="15" dirty="0">
                <a:solidFill>
                  <a:srgbClr val="363435"/>
                </a:solidFill>
                <a:latin typeface="+mn-lt"/>
                <a:cs typeface="Times New Roman"/>
              </a:rPr>
              <a:t>w</a:t>
            </a:r>
            <a:r>
              <a:rPr lang="en-CA" sz="1200" spc="9" dirty="0">
                <a:solidFill>
                  <a:srgbClr val="363435"/>
                </a:solidFill>
                <a:latin typeface="+mn-lt"/>
                <a:cs typeface="Times New Roman"/>
              </a:rPr>
              <a:t>h</a:t>
            </a:r>
            <a:r>
              <a:rPr lang="en-CA" sz="1200" dirty="0">
                <a:solidFill>
                  <a:srgbClr val="363435"/>
                </a:solidFill>
                <a:latin typeface="+mn-lt"/>
                <a:cs typeface="Times New Roman"/>
              </a:rPr>
              <a:t>o</a:t>
            </a:r>
            <a:r>
              <a:rPr lang="en-CA" sz="1200" spc="26" dirty="0">
                <a:solidFill>
                  <a:srgbClr val="363435"/>
                </a:solidFill>
                <a:latin typeface="+mn-lt"/>
                <a:cs typeface="Times New Roman"/>
              </a:rPr>
              <a:t> </a:t>
            </a:r>
            <a:r>
              <a:rPr lang="en-CA" sz="1200" dirty="0">
                <a:solidFill>
                  <a:srgbClr val="363435"/>
                </a:solidFill>
                <a:latin typeface="+mn-lt"/>
                <a:cs typeface="Times New Roman"/>
              </a:rPr>
              <a:t>u</a:t>
            </a:r>
            <a:r>
              <a:rPr lang="en-CA" sz="1200" spc="9" dirty="0">
                <a:solidFill>
                  <a:srgbClr val="363435"/>
                </a:solidFill>
                <a:latin typeface="+mn-lt"/>
                <a:cs typeface="Times New Roman"/>
              </a:rPr>
              <a:t>nde</a:t>
            </a:r>
            <a:r>
              <a:rPr lang="en-CA" sz="1200" spc="41" dirty="0">
                <a:solidFill>
                  <a:srgbClr val="363435"/>
                </a:solidFill>
                <a:latin typeface="+mn-lt"/>
                <a:cs typeface="Times New Roman"/>
              </a:rPr>
              <a:t>r</a:t>
            </a:r>
            <a:r>
              <a:rPr lang="en-CA" sz="1200" spc="9" dirty="0">
                <a:solidFill>
                  <a:srgbClr val="363435"/>
                </a:solidFill>
                <a:latin typeface="+mn-lt"/>
                <a:cs typeface="Times New Roman"/>
              </a:rPr>
              <a:t>wen</a:t>
            </a:r>
            <a:r>
              <a:rPr lang="en-CA" sz="1200" dirty="0">
                <a:solidFill>
                  <a:srgbClr val="363435"/>
                </a:solidFill>
                <a:latin typeface="+mn-lt"/>
                <a:cs typeface="Times New Roman"/>
              </a:rPr>
              <a:t>t </a:t>
            </a:r>
            <a:r>
              <a:rPr lang="en-CA" sz="1200" spc="9" dirty="0">
                <a:solidFill>
                  <a:srgbClr val="363435"/>
                </a:solidFill>
                <a:latin typeface="+mn-lt"/>
                <a:cs typeface="Times New Roman"/>
              </a:rPr>
              <a:t>m</a:t>
            </a:r>
            <a:r>
              <a:rPr lang="en-CA" sz="1200" spc="4" dirty="0">
                <a:solidFill>
                  <a:srgbClr val="363435"/>
                </a:solidFill>
                <a:latin typeface="+mn-lt"/>
                <a:cs typeface="Times New Roman"/>
              </a:rPr>
              <a:t>o</a:t>
            </a:r>
            <a:r>
              <a:rPr lang="en-CA" sz="1200" dirty="0">
                <a:solidFill>
                  <a:srgbClr val="363435"/>
                </a:solidFill>
                <a:latin typeface="+mn-lt"/>
                <a:cs typeface="Times New Roman"/>
              </a:rPr>
              <a:t>n</a:t>
            </a:r>
            <a:r>
              <a:rPr lang="en-CA" sz="1200" spc="4" dirty="0">
                <a:solidFill>
                  <a:srgbClr val="363435"/>
                </a:solidFill>
                <a:latin typeface="+mn-lt"/>
                <a:cs typeface="Times New Roman"/>
              </a:rPr>
              <a:t>i</a:t>
            </a:r>
            <a:r>
              <a:rPr lang="en-CA" sz="1200" dirty="0">
                <a:solidFill>
                  <a:srgbClr val="363435"/>
                </a:solidFill>
                <a:latin typeface="+mn-lt"/>
                <a:cs typeface="Times New Roman"/>
              </a:rPr>
              <a:t>t</a:t>
            </a:r>
            <a:r>
              <a:rPr lang="en-CA" sz="1200" spc="4" dirty="0">
                <a:solidFill>
                  <a:srgbClr val="363435"/>
                </a:solidFill>
                <a:latin typeface="+mn-lt"/>
                <a:cs typeface="Times New Roman"/>
              </a:rPr>
              <a:t>o</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n</a:t>
            </a:r>
            <a:r>
              <a:rPr lang="en-CA" sz="1200" dirty="0">
                <a:solidFill>
                  <a:srgbClr val="363435"/>
                </a:solidFill>
                <a:latin typeface="+mn-lt"/>
                <a:cs typeface="Times New Roman"/>
              </a:rPr>
              <a:t>g</a:t>
            </a:r>
            <a:r>
              <a:rPr lang="en-CA" sz="1200" spc="176" dirty="0">
                <a:solidFill>
                  <a:srgbClr val="363435"/>
                </a:solidFill>
                <a:latin typeface="+mn-lt"/>
                <a:cs typeface="Times New Roman"/>
              </a:rPr>
              <a:t> </a:t>
            </a:r>
            <a:r>
              <a:rPr lang="en-CA" sz="1200" spc="9" dirty="0">
                <a:solidFill>
                  <a:srgbClr val="363435"/>
                </a:solidFill>
                <a:latin typeface="+mn-lt"/>
                <a:cs typeface="Times New Roman"/>
              </a:rPr>
              <a:t>w</a:t>
            </a:r>
            <a:r>
              <a:rPr lang="en-CA" sz="1200" spc="4" dirty="0">
                <a:solidFill>
                  <a:srgbClr val="363435"/>
                </a:solidFill>
                <a:latin typeface="+mn-lt"/>
                <a:cs typeface="Times New Roman"/>
              </a:rPr>
              <a:t>i</a:t>
            </a:r>
            <a:r>
              <a:rPr lang="en-CA" sz="1200" spc="9" dirty="0">
                <a:solidFill>
                  <a:srgbClr val="363435"/>
                </a:solidFill>
                <a:latin typeface="+mn-lt"/>
                <a:cs typeface="Times New Roman"/>
              </a:rPr>
              <a:t>t</a:t>
            </a:r>
            <a:r>
              <a:rPr lang="en-CA" sz="1200" dirty="0">
                <a:solidFill>
                  <a:srgbClr val="363435"/>
                </a:solidFill>
                <a:latin typeface="+mn-lt"/>
                <a:cs typeface="Times New Roman"/>
              </a:rPr>
              <a:t>h</a:t>
            </a:r>
            <a:r>
              <a:rPr lang="en-CA" sz="1200" spc="1" dirty="0">
                <a:solidFill>
                  <a:srgbClr val="363435"/>
                </a:solidFill>
                <a:latin typeface="+mn-lt"/>
                <a:cs typeface="Times New Roman"/>
              </a:rPr>
              <a:t> </a:t>
            </a:r>
            <a:r>
              <a:rPr lang="en-CA" sz="1200" dirty="0">
                <a:solidFill>
                  <a:srgbClr val="363435"/>
                </a:solidFill>
                <a:latin typeface="+mn-lt"/>
                <a:cs typeface="Times New Roman"/>
              </a:rPr>
              <a:t>a</a:t>
            </a:r>
            <a:r>
              <a:rPr lang="en-CA" sz="1200" spc="46" dirty="0">
                <a:solidFill>
                  <a:srgbClr val="363435"/>
                </a:solidFill>
                <a:latin typeface="+mn-lt"/>
                <a:cs typeface="Times New Roman"/>
              </a:rPr>
              <a:t> </a:t>
            </a:r>
            <a:r>
              <a:rPr lang="en-CA" sz="1200" spc="-9" dirty="0">
                <a:solidFill>
                  <a:srgbClr val="363435"/>
                </a:solidFill>
                <a:latin typeface="+mn-lt"/>
                <a:cs typeface="Times New Roman"/>
              </a:rPr>
              <a:t>2</a:t>
            </a:r>
            <a:r>
              <a:rPr lang="en-CA" sz="1200" spc="36" dirty="0">
                <a:solidFill>
                  <a:srgbClr val="363435"/>
                </a:solidFill>
                <a:latin typeface="+mn-lt"/>
                <a:cs typeface="Times New Roman"/>
              </a:rPr>
              <a:t>4</a:t>
            </a:r>
            <a:r>
              <a:rPr lang="en-CA" sz="1200" spc="20" dirty="0">
                <a:solidFill>
                  <a:srgbClr val="363435"/>
                </a:solidFill>
                <a:latin typeface="+mn-lt"/>
                <a:cs typeface="Times New Roman"/>
              </a:rPr>
              <a:t>-</a:t>
            </a:r>
            <a:r>
              <a:rPr lang="en-CA" sz="1200" spc="9" dirty="0">
                <a:solidFill>
                  <a:srgbClr val="363435"/>
                </a:solidFill>
                <a:latin typeface="+mn-lt"/>
                <a:cs typeface="Times New Roman"/>
              </a:rPr>
              <a:t>ho</a:t>
            </a:r>
            <a:r>
              <a:rPr lang="en-CA" sz="1200" dirty="0">
                <a:solidFill>
                  <a:srgbClr val="363435"/>
                </a:solidFill>
                <a:latin typeface="+mn-lt"/>
                <a:cs typeface="Times New Roman"/>
              </a:rPr>
              <a:t>ur</a:t>
            </a:r>
            <a:r>
              <a:rPr lang="en-CA" sz="1200" spc="20" dirty="0">
                <a:solidFill>
                  <a:srgbClr val="363435"/>
                </a:solidFill>
                <a:latin typeface="+mn-lt"/>
                <a:cs typeface="Times New Roman"/>
              </a:rPr>
              <a:t> </a:t>
            </a:r>
            <a:r>
              <a:rPr lang="en-CA" sz="1200" spc="4" dirty="0">
                <a:solidFill>
                  <a:srgbClr val="363435"/>
                </a:solidFill>
                <a:latin typeface="+mn-lt"/>
                <a:cs typeface="Times New Roman"/>
              </a:rPr>
              <a:t>H</a:t>
            </a:r>
            <a:r>
              <a:rPr lang="en-CA" sz="1200" spc="9" dirty="0">
                <a:solidFill>
                  <a:srgbClr val="363435"/>
                </a:solidFill>
                <a:latin typeface="+mn-lt"/>
                <a:cs typeface="Times New Roman"/>
              </a:rPr>
              <a:t>ol</a:t>
            </a:r>
            <a:r>
              <a:rPr lang="en-CA" sz="1200" spc="4" dirty="0">
                <a:solidFill>
                  <a:srgbClr val="363435"/>
                </a:solidFill>
                <a:latin typeface="+mn-lt"/>
                <a:cs typeface="Times New Roman"/>
              </a:rPr>
              <a:t>t</a:t>
            </a:r>
            <a:r>
              <a:rPr lang="en-CA" sz="1200" spc="9" dirty="0">
                <a:solidFill>
                  <a:srgbClr val="363435"/>
                </a:solidFill>
                <a:latin typeface="+mn-lt"/>
                <a:cs typeface="Times New Roman"/>
              </a:rPr>
              <a:t>e</a:t>
            </a:r>
            <a:r>
              <a:rPr lang="en-CA" sz="1200" dirty="0">
                <a:solidFill>
                  <a:srgbClr val="363435"/>
                </a:solidFill>
                <a:latin typeface="+mn-lt"/>
                <a:cs typeface="Times New Roman"/>
              </a:rPr>
              <a:t>r</a:t>
            </a:r>
            <a:r>
              <a:rPr lang="en-CA" sz="1200" spc="96" dirty="0">
                <a:solidFill>
                  <a:srgbClr val="363435"/>
                </a:solidFill>
                <a:latin typeface="+mn-lt"/>
                <a:cs typeface="Times New Roman"/>
              </a:rPr>
              <a:t> </a:t>
            </a:r>
            <a:r>
              <a:rPr lang="en-CA" sz="1200" spc="9" dirty="0">
                <a:solidFill>
                  <a:srgbClr val="363435"/>
                </a:solidFill>
                <a:latin typeface="+mn-lt"/>
                <a:cs typeface="Times New Roman"/>
              </a:rPr>
              <a:t>m</a:t>
            </a:r>
            <a:r>
              <a:rPr lang="en-CA" sz="1200" spc="4" dirty="0">
                <a:solidFill>
                  <a:srgbClr val="363435"/>
                </a:solidFill>
                <a:latin typeface="+mn-lt"/>
                <a:cs typeface="Times New Roman"/>
              </a:rPr>
              <a:t>o</a:t>
            </a:r>
            <a:r>
              <a:rPr lang="en-CA" sz="1200" dirty="0">
                <a:solidFill>
                  <a:srgbClr val="363435"/>
                </a:solidFill>
                <a:latin typeface="+mn-lt"/>
                <a:cs typeface="Times New Roman"/>
              </a:rPr>
              <a:t>n</a:t>
            </a:r>
            <a:r>
              <a:rPr lang="en-CA" sz="1200" spc="4" dirty="0">
                <a:solidFill>
                  <a:srgbClr val="363435"/>
                </a:solidFill>
                <a:latin typeface="+mn-lt"/>
                <a:cs typeface="Times New Roman"/>
              </a:rPr>
              <a:t>i</a:t>
            </a:r>
            <a:r>
              <a:rPr lang="en-CA" sz="1200" dirty="0">
                <a:solidFill>
                  <a:srgbClr val="363435"/>
                </a:solidFill>
                <a:latin typeface="+mn-lt"/>
                <a:cs typeface="Times New Roman"/>
              </a:rPr>
              <a:t>t</a:t>
            </a:r>
            <a:r>
              <a:rPr lang="en-CA" sz="1200" spc="4" dirty="0">
                <a:solidFill>
                  <a:srgbClr val="363435"/>
                </a:solidFill>
                <a:latin typeface="+mn-lt"/>
                <a:cs typeface="Times New Roman"/>
              </a:rPr>
              <a:t>o</a:t>
            </a:r>
            <a:r>
              <a:rPr lang="en-CA" sz="1200" dirty="0">
                <a:solidFill>
                  <a:srgbClr val="363435"/>
                </a:solidFill>
                <a:latin typeface="+mn-lt"/>
                <a:cs typeface="Times New Roman"/>
              </a:rPr>
              <a:t>r</a:t>
            </a:r>
            <a:r>
              <a:rPr lang="en-CA" sz="1200" spc="166" dirty="0">
                <a:solidFill>
                  <a:srgbClr val="363435"/>
                </a:solidFill>
                <a:latin typeface="+mn-lt"/>
                <a:cs typeface="Times New Roman"/>
              </a:rPr>
              <a:t> </a:t>
            </a:r>
            <a:r>
              <a:rPr lang="en-CA" sz="1200" dirty="0">
                <a:solidFill>
                  <a:srgbClr val="363435"/>
                </a:solidFill>
                <a:latin typeface="+mn-lt"/>
                <a:cs typeface="Times New Roman"/>
              </a:rPr>
              <a:t>(</a:t>
            </a:r>
            <a:r>
              <a:rPr lang="en-CA" sz="1200" spc="9" dirty="0">
                <a:solidFill>
                  <a:srgbClr val="363435"/>
                </a:solidFill>
                <a:latin typeface="+mn-lt"/>
                <a:cs typeface="Times New Roman"/>
              </a:rPr>
              <a:t>th</a:t>
            </a:r>
            <a:r>
              <a:rPr lang="en-CA" sz="1200" dirty="0">
                <a:solidFill>
                  <a:srgbClr val="363435"/>
                </a:solidFill>
                <a:latin typeface="+mn-lt"/>
                <a:cs typeface="Times New Roman"/>
              </a:rPr>
              <a:t>e</a:t>
            </a:r>
            <a:r>
              <a:rPr lang="en-CA" sz="1200" spc="119" dirty="0">
                <a:solidFill>
                  <a:srgbClr val="363435"/>
                </a:solidFill>
                <a:latin typeface="+mn-lt"/>
                <a:cs typeface="Times New Roman"/>
              </a:rPr>
              <a:t> </a:t>
            </a:r>
            <a:r>
              <a:rPr lang="en-CA" sz="1200" dirty="0">
                <a:solidFill>
                  <a:srgbClr val="363435"/>
                </a:solidFill>
                <a:latin typeface="+mn-lt"/>
                <a:cs typeface="Times New Roman"/>
              </a:rPr>
              <a:t>c</a:t>
            </a:r>
            <a:r>
              <a:rPr lang="en-CA" sz="1200" spc="4" dirty="0">
                <a:solidFill>
                  <a:srgbClr val="363435"/>
                </a:solidFill>
                <a:latin typeface="+mn-lt"/>
                <a:cs typeface="Times New Roman"/>
              </a:rPr>
              <a:t>o</a:t>
            </a:r>
            <a:r>
              <a:rPr lang="en-CA" sz="1200" spc="9" dirty="0">
                <a:solidFill>
                  <a:srgbClr val="363435"/>
                </a:solidFill>
                <a:latin typeface="+mn-lt"/>
                <a:cs typeface="Times New Roman"/>
              </a:rPr>
              <a:t>n</a:t>
            </a:r>
            <a:r>
              <a:rPr lang="en-CA" sz="1200" spc="4" dirty="0">
                <a:solidFill>
                  <a:srgbClr val="363435"/>
                </a:solidFill>
                <a:latin typeface="+mn-lt"/>
                <a:cs typeface="Times New Roman"/>
              </a:rPr>
              <a:t>t</a:t>
            </a:r>
            <a:r>
              <a:rPr lang="en-CA" sz="1200" dirty="0">
                <a:solidFill>
                  <a:srgbClr val="363435"/>
                </a:solidFill>
                <a:latin typeface="+mn-lt"/>
                <a:cs typeface="Times New Roman"/>
              </a:rPr>
              <a:t>r</a:t>
            </a:r>
            <a:r>
              <a:rPr lang="en-CA" sz="1200" spc="9" dirty="0">
                <a:solidFill>
                  <a:srgbClr val="363435"/>
                </a:solidFill>
                <a:latin typeface="+mn-lt"/>
                <a:cs typeface="Times New Roman"/>
              </a:rPr>
              <a:t>o</a:t>
            </a:r>
            <a:r>
              <a:rPr lang="en-CA" sz="1200" dirty="0">
                <a:solidFill>
                  <a:srgbClr val="363435"/>
                </a:solidFill>
                <a:latin typeface="+mn-lt"/>
                <a:cs typeface="Times New Roman"/>
              </a:rPr>
              <a:t>l</a:t>
            </a:r>
            <a:r>
              <a:rPr lang="en-CA" sz="1200" spc="99" dirty="0">
                <a:solidFill>
                  <a:srgbClr val="363435"/>
                </a:solidFill>
                <a:latin typeface="+mn-lt"/>
                <a:cs typeface="Times New Roman"/>
              </a:rPr>
              <a:t> </a:t>
            </a:r>
            <a:r>
              <a:rPr lang="en-CA" sz="1200" spc="4" dirty="0">
                <a:solidFill>
                  <a:srgbClr val="363435"/>
                </a:solidFill>
                <a:latin typeface="+mn-lt"/>
                <a:cs typeface="Times New Roman"/>
              </a:rPr>
              <a:t>g</a:t>
            </a:r>
            <a:r>
              <a:rPr lang="en-CA" sz="1200" dirty="0">
                <a:solidFill>
                  <a:srgbClr val="363435"/>
                </a:solidFill>
                <a:latin typeface="+mn-lt"/>
                <a:cs typeface="Times New Roman"/>
              </a:rPr>
              <a:t>r</a:t>
            </a:r>
            <a:r>
              <a:rPr lang="en-CA" sz="1200" spc="9" dirty="0">
                <a:solidFill>
                  <a:srgbClr val="363435"/>
                </a:solidFill>
                <a:latin typeface="+mn-lt"/>
                <a:cs typeface="Times New Roman"/>
              </a:rPr>
              <a:t>o</a:t>
            </a:r>
            <a:r>
              <a:rPr lang="en-CA" sz="1200" dirty="0">
                <a:solidFill>
                  <a:srgbClr val="363435"/>
                </a:solidFill>
                <a:latin typeface="+mn-lt"/>
                <a:cs typeface="Times New Roman"/>
              </a:rPr>
              <a:t>u</a:t>
            </a:r>
            <a:r>
              <a:rPr lang="en-CA" sz="1200" spc="-15" dirty="0">
                <a:solidFill>
                  <a:srgbClr val="363435"/>
                </a:solidFill>
                <a:latin typeface="+mn-lt"/>
                <a:cs typeface="Times New Roman"/>
              </a:rPr>
              <a:t>p</a:t>
            </a:r>
            <a:r>
              <a:rPr lang="en-CA" sz="1200" spc="-20" dirty="0">
                <a:solidFill>
                  <a:srgbClr val="363435"/>
                </a:solidFill>
                <a:latin typeface="+mn-lt"/>
                <a:cs typeface="Times New Roman"/>
              </a:rPr>
              <a:t>)</a:t>
            </a:r>
            <a:r>
              <a:rPr lang="en-CA" sz="1200" dirty="0">
                <a:solidFill>
                  <a:srgbClr val="363435"/>
                </a:solidFill>
                <a:latin typeface="+mn-lt"/>
                <a:cs typeface="Times New Roman"/>
              </a:rPr>
              <a:t>.</a:t>
            </a:r>
            <a:r>
              <a:rPr lang="en-CA" sz="1200" spc="145" dirty="0">
                <a:solidFill>
                  <a:srgbClr val="363435"/>
                </a:solidFill>
                <a:latin typeface="+mn-lt"/>
                <a:cs typeface="Times New Roman"/>
              </a:rPr>
              <a:t> </a:t>
            </a:r>
            <a:r>
              <a:rPr lang="en-CA" sz="1200" dirty="0">
                <a:solidFill>
                  <a:srgbClr val="363435"/>
                </a:solidFill>
                <a:latin typeface="+mn-lt"/>
                <a:cs typeface="Times New Roman"/>
              </a:rPr>
              <a:t>In</a:t>
            </a:r>
            <a:r>
              <a:rPr lang="en-CA" sz="1200" spc="26" dirty="0">
                <a:solidFill>
                  <a:srgbClr val="363435"/>
                </a:solidFill>
                <a:latin typeface="+mn-lt"/>
                <a:cs typeface="Times New Roman"/>
              </a:rPr>
              <a:t> </a:t>
            </a:r>
            <a:r>
              <a:rPr lang="en-CA" sz="1200" spc="9" dirty="0">
                <a:solidFill>
                  <a:srgbClr val="363435"/>
                </a:solidFill>
                <a:latin typeface="+mn-lt"/>
                <a:cs typeface="Times New Roman"/>
              </a:rPr>
              <a:t>th</a:t>
            </a:r>
            <a:r>
              <a:rPr lang="en-CA" sz="1200" dirty="0">
                <a:solidFill>
                  <a:srgbClr val="363435"/>
                </a:solidFill>
                <a:latin typeface="+mn-lt"/>
                <a:cs typeface="Times New Roman"/>
              </a:rPr>
              <a:t>e</a:t>
            </a:r>
            <a:r>
              <a:rPr lang="en-CA" sz="1200" spc="93" dirty="0">
                <a:solidFill>
                  <a:srgbClr val="363435"/>
                </a:solidFill>
                <a:latin typeface="+mn-lt"/>
                <a:cs typeface="Times New Roman"/>
              </a:rPr>
              <a:t> </a:t>
            </a:r>
            <a:r>
              <a:rPr lang="en-CA" sz="1200" spc="4" dirty="0">
                <a:solidFill>
                  <a:srgbClr val="363435"/>
                </a:solidFill>
                <a:latin typeface="+mn-lt"/>
                <a:cs typeface="Times New Roman"/>
              </a:rPr>
              <a:t>g</a:t>
            </a:r>
            <a:r>
              <a:rPr lang="en-CA" sz="1200" dirty="0">
                <a:solidFill>
                  <a:srgbClr val="363435"/>
                </a:solidFill>
                <a:latin typeface="+mn-lt"/>
                <a:cs typeface="Times New Roman"/>
              </a:rPr>
              <a:t>r</a:t>
            </a:r>
            <a:r>
              <a:rPr lang="en-CA" sz="1200" spc="9" dirty="0">
                <a:solidFill>
                  <a:srgbClr val="363435"/>
                </a:solidFill>
                <a:latin typeface="+mn-lt"/>
                <a:cs typeface="Times New Roman"/>
              </a:rPr>
              <a:t>o</a:t>
            </a:r>
            <a:r>
              <a:rPr lang="en-CA" sz="1200" dirty="0">
                <a:solidFill>
                  <a:srgbClr val="363435"/>
                </a:solidFill>
                <a:latin typeface="+mn-lt"/>
                <a:cs typeface="Times New Roman"/>
              </a:rPr>
              <a:t>up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 dirty="0">
                <a:solidFill>
                  <a:srgbClr val="363435"/>
                </a:solidFill>
                <a:latin typeface="+mn-lt"/>
                <a:cs typeface="Times New Roman"/>
              </a:rPr>
              <a:t> </a:t>
            </a:r>
            <a:r>
              <a:rPr lang="en-CA" sz="1200" spc="9" dirty="0">
                <a:solidFill>
                  <a:srgbClr val="363435"/>
                </a:solidFill>
                <a:latin typeface="+mn-lt"/>
                <a:cs typeface="Times New Roman"/>
              </a:rPr>
              <a:t>2</a:t>
            </a:r>
            <a:r>
              <a:rPr lang="en-CA" sz="1200" spc="20" dirty="0">
                <a:solidFill>
                  <a:srgbClr val="363435"/>
                </a:solidFill>
                <a:latin typeface="+mn-lt"/>
                <a:cs typeface="Times New Roman"/>
              </a:rPr>
              <a:t>8</a:t>
            </a:r>
            <a:r>
              <a:rPr lang="en-CA" sz="1200" dirty="0">
                <a:solidFill>
                  <a:srgbClr val="363435"/>
                </a:solidFill>
                <a:latin typeface="+mn-lt"/>
                <a:cs typeface="Times New Roman"/>
              </a:rPr>
              <a:t>4</a:t>
            </a:r>
            <a:r>
              <a:rPr lang="en-CA" sz="1200" spc="7" dirty="0">
                <a:solidFill>
                  <a:srgbClr val="363435"/>
                </a:solidFill>
                <a:latin typeface="+mn-lt"/>
                <a:cs typeface="Times New Roman"/>
              </a:rPr>
              <a:t> </a:t>
            </a:r>
            <a:r>
              <a:rPr lang="en-CA" sz="1200" spc="4" dirty="0">
                <a:solidFill>
                  <a:srgbClr val="363435"/>
                </a:solidFill>
                <a:latin typeface="+mn-lt"/>
                <a:cs typeface="Times New Roman"/>
              </a:rPr>
              <a:t>pati</a:t>
            </a:r>
            <a:r>
              <a:rPr lang="en-CA" sz="1200" spc="9" dirty="0">
                <a:solidFill>
                  <a:srgbClr val="363435"/>
                </a:solidFill>
                <a:latin typeface="+mn-lt"/>
                <a:cs typeface="Times New Roman"/>
              </a:rPr>
              <a:t>en</a:t>
            </a:r>
            <a:r>
              <a:rPr lang="en-CA" sz="1200" spc="15" dirty="0">
                <a:solidFill>
                  <a:srgbClr val="363435"/>
                </a:solidFill>
                <a:latin typeface="+mn-lt"/>
                <a:cs typeface="Times New Roman"/>
              </a:rPr>
              <a:t>t</a:t>
            </a:r>
            <a:r>
              <a:rPr lang="en-CA" sz="1200" dirty="0">
                <a:solidFill>
                  <a:srgbClr val="363435"/>
                </a:solidFill>
                <a:latin typeface="+mn-lt"/>
                <a:cs typeface="Times New Roman"/>
              </a:rPr>
              <a:t>s</a:t>
            </a:r>
            <a:r>
              <a:rPr lang="en-CA" sz="1200" spc="203" dirty="0">
                <a:solidFill>
                  <a:srgbClr val="363435"/>
                </a:solidFill>
                <a:latin typeface="+mn-lt"/>
                <a:cs typeface="Times New Roman"/>
              </a:rPr>
              <a:t> </a:t>
            </a:r>
            <a:r>
              <a:rPr lang="en-CA" sz="1200" spc="15" dirty="0">
                <a:solidFill>
                  <a:srgbClr val="363435"/>
                </a:solidFill>
                <a:latin typeface="+mn-lt"/>
                <a:cs typeface="Times New Roman"/>
              </a:rPr>
              <a:t>w</a:t>
            </a:r>
            <a:r>
              <a:rPr lang="en-CA" sz="1200" spc="9" dirty="0">
                <a:solidFill>
                  <a:srgbClr val="363435"/>
                </a:solidFill>
                <a:latin typeface="+mn-lt"/>
                <a:cs typeface="Times New Roman"/>
              </a:rPr>
              <a:t>h</a:t>
            </a:r>
            <a:r>
              <a:rPr lang="en-CA" sz="1200" dirty="0">
                <a:solidFill>
                  <a:srgbClr val="363435"/>
                </a:solidFill>
                <a:latin typeface="+mn-lt"/>
                <a:cs typeface="Times New Roman"/>
              </a:rPr>
              <a:t>o</a:t>
            </a:r>
            <a:r>
              <a:rPr lang="en-CA" sz="1200" spc="26" dirty="0">
                <a:solidFill>
                  <a:srgbClr val="363435"/>
                </a:solidFill>
                <a:latin typeface="+mn-lt"/>
                <a:cs typeface="Times New Roman"/>
              </a:rPr>
              <a:t> </a:t>
            </a:r>
            <a:r>
              <a:rPr lang="en-CA" sz="1200" dirty="0">
                <a:solidFill>
                  <a:srgbClr val="363435"/>
                </a:solidFill>
                <a:latin typeface="+mn-lt"/>
                <a:cs typeface="Times New Roman"/>
              </a:rPr>
              <a:t>u</a:t>
            </a:r>
            <a:r>
              <a:rPr lang="en-CA" sz="1200" spc="9" dirty="0">
                <a:solidFill>
                  <a:srgbClr val="363435"/>
                </a:solidFill>
                <a:latin typeface="+mn-lt"/>
                <a:cs typeface="Times New Roman"/>
              </a:rPr>
              <a:t>nde</a:t>
            </a:r>
            <a:r>
              <a:rPr lang="en-CA" sz="1200" spc="41" dirty="0">
                <a:solidFill>
                  <a:srgbClr val="363435"/>
                </a:solidFill>
                <a:latin typeface="+mn-lt"/>
                <a:cs typeface="Times New Roman"/>
              </a:rPr>
              <a:t>r</a:t>
            </a:r>
            <a:r>
              <a:rPr lang="en-CA" sz="1200" spc="9" dirty="0">
                <a:solidFill>
                  <a:srgbClr val="363435"/>
                </a:solidFill>
                <a:latin typeface="+mn-lt"/>
                <a:cs typeface="Times New Roman"/>
              </a:rPr>
              <a:t>wen</a:t>
            </a:r>
            <a:r>
              <a:rPr lang="en-CA" sz="1200" dirty="0">
                <a:solidFill>
                  <a:srgbClr val="363435"/>
                </a:solidFill>
                <a:latin typeface="+mn-lt"/>
                <a:cs typeface="Times New Roman"/>
              </a:rPr>
              <a:t>t</a:t>
            </a:r>
            <a:r>
              <a:rPr lang="en-CA" sz="1200" spc="168" dirty="0">
                <a:solidFill>
                  <a:srgbClr val="363435"/>
                </a:solidFill>
                <a:latin typeface="+mn-lt"/>
                <a:cs typeface="Times New Roman"/>
              </a:rPr>
              <a:t> </a:t>
            </a:r>
            <a:r>
              <a:rPr lang="en-CA" sz="1200" spc="4" dirty="0">
                <a:solidFill>
                  <a:srgbClr val="363435"/>
                </a:solidFill>
                <a:latin typeface="+mn-lt"/>
                <a:cs typeface="Times New Roman"/>
              </a:rPr>
              <a:t>3</a:t>
            </a:r>
            <a:r>
              <a:rPr lang="en-CA" sz="1200" spc="45" dirty="0">
                <a:solidFill>
                  <a:srgbClr val="363435"/>
                </a:solidFill>
                <a:latin typeface="+mn-lt"/>
                <a:cs typeface="Times New Roman"/>
              </a:rPr>
              <a:t>0</a:t>
            </a:r>
            <a:r>
              <a:rPr lang="en-CA" sz="1200" spc="29" dirty="0">
                <a:solidFill>
                  <a:srgbClr val="363435"/>
                </a:solidFill>
                <a:latin typeface="+mn-lt"/>
                <a:cs typeface="Times New Roman"/>
              </a:rPr>
              <a:t>-</a:t>
            </a:r>
            <a:r>
              <a:rPr lang="en-CA" sz="1200" spc="4" dirty="0">
                <a:solidFill>
                  <a:srgbClr val="363435"/>
                </a:solidFill>
                <a:latin typeface="+mn-lt"/>
                <a:cs typeface="Times New Roman"/>
              </a:rPr>
              <a:t>d</a:t>
            </a:r>
            <a:r>
              <a:rPr lang="en-CA" sz="1200" dirty="0">
                <a:solidFill>
                  <a:srgbClr val="363435"/>
                </a:solidFill>
                <a:latin typeface="+mn-lt"/>
                <a:cs typeface="Times New Roman"/>
              </a:rPr>
              <a:t>ay</a:t>
            </a:r>
            <a:r>
              <a:rPr lang="en-CA" sz="1200" spc="41" dirty="0">
                <a:solidFill>
                  <a:srgbClr val="363435"/>
                </a:solidFill>
                <a:latin typeface="+mn-lt"/>
                <a:cs typeface="Times New Roman"/>
              </a:rPr>
              <a:t> </a:t>
            </a:r>
            <a:r>
              <a:rPr lang="en-CA" sz="1200" spc="9" dirty="0">
                <a:solidFill>
                  <a:srgbClr val="363435"/>
                </a:solidFill>
                <a:latin typeface="+mn-lt"/>
                <a:cs typeface="Times New Roman"/>
              </a:rPr>
              <a:t>m</a:t>
            </a:r>
            <a:r>
              <a:rPr lang="en-CA" sz="1200" spc="4" dirty="0">
                <a:solidFill>
                  <a:srgbClr val="363435"/>
                </a:solidFill>
                <a:latin typeface="+mn-lt"/>
                <a:cs typeface="Times New Roman"/>
              </a:rPr>
              <a:t>o</a:t>
            </a:r>
            <a:r>
              <a:rPr lang="en-CA" sz="1200" dirty="0">
                <a:solidFill>
                  <a:srgbClr val="363435"/>
                </a:solidFill>
                <a:latin typeface="+mn-lt"/>
                <a:cs typeface="Times New Roman"/>
              </a:rPr>
              <a:t>n</a:t>
            </a:r>
            <a:r>
              <a:rPr lang="en-CA" sz="1200" spc="4" dirty="0">
                <a:solidFill>
                  <a:srgbClr val="363435"/>
                </a:solidFill>
                <a:latin typeface="+mn-lt"/>
                <a:cs typeface="Times New Roman"/>
              </a:rPr>
              <a:t>i</a:t>
            </a:r>
            <a:r>
              <a:rPr lang="en-CA" sz="1200" dirty="0">
                <a:solidFill>
                  <a:srgbClr val="363435"/>
                </a:solidFill>
                <a:latin typeface="+mn-lt"/>
                <a:cs typeface="Times New Roman"/>
              </a:rPr>
              <a:t>t</a:t>
            </a:r>
            <a:r>
              <a:rPr lang="en-CA" sz="1200" spc="4" dirty="0">
                <a:solidFill>
                  <a:srgbClr val="363435"/>
                </a:solidFill>
                <a:latin typeface="+mn-lt"/>
                <a:cs typeface="Times New Roman"/>
              </a:rPr>
              <a:t>o</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ng</a:t>
            </a:r>
            <a:r>
              <a:rPr lang="en-CA" sz="1200" dirty="0">
                <a:solidFill>
                  <a:srgbClr val="363435"/>
                </a:solidFill>
                <a:latin typeface="+mn-lt"/>
                <a:cs typeface="Times New Roman"/>
              </a:rPr>
              <a:t>,</a:t>
            </a:r>
            <a:r>
              <a:rPr lang="en-CA" sz="1200" spc="176" dirty="0">
                <a:solidFill>
                  <a:srgbClr val="363435"/>
                </a:solidFill>
                <a:latin typeface="+mn-lt"/>
                <a:cs typeface="Times New Roman"/>
              </a:rPr>
              <a:t> </a:t>
            </a:r>
            <a:r>
              <a:rPr lang="en-CA" sz="1200" spc="4" dirty="0">
                <a:solidFill>
                  <a:srgbClr val="363435"/>
                </a:solidFill>
                <a:latin typeface="+mn-lt"/>
                <a:cs typeface="Times New Roman"/>
              </a:rPr>
              <a:t>at</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a</a:t>
            </a:r>
            <a:r>
              <a:rPr lang="en-CA" sz="1200" dirty="0">
                <a:solidFill>
                  <a:srgbClr val="363435"/>
                </a:solidFill>
                <a:latin typeface="+mn-lt"/>
                <a:cs typeface="Times New Roman"/>
              </a:rPr>
              <a:t>l</a:t>
            </a:r>
            <a:r>
              <a:rPr lang="en-CA" sz="1200" spc="43" dirty="0">
                <a:solidFill>
                  <a:srgbClr val="363435"/>
                </a:solidFill>
                <a:latin typeface="+mn-lt"/>
                <a:cs typeface="Times New Roman"/>
              </a:rPr>
              <a:t> </a:t>
            </a:r>
            <a:r>
              <a:rPr lang="en-CA" sz="1200" spc="46" dirty="0">
                <a:solidFill>
                  <a:srgbClr val="363435"/>
                </a:solidFill>
                <a:latin typeface="+mn-lt"/>
                <a:cs typeface="Times New Roman"/>
              </a:rPr>
              <a:t>f</a:t>
            </a:r>
            <a:r>
              <a:rPr lang="en-CA" sz="1200" dirty="0">
                <a:solidFill>
                  <a:srgbClr val="363435"/>
                </a:solidFill>
                <a:latin typeface="+mn-lt"/>
                <a:cs typeface="Times New Roman"/>
              </a:rPr>
              <a:t>i</a:t>
            </a:r>
            <a:r>
              <a:rPr lang="en-CA" sz="1200" spc="9" dirty="0">
                <a:solidFill>
                  <a:srgbClr val="363435"/>
                </a:solidFill>
                <a:latin typeface="+mn-lt"/>
                <a:cs typeface="Times New Roman"/>
              </a:rPr>
              <a:t>b</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llatio</a:t>
            </a:r>
            <a:r>
              <a:rPr lang="en-CA" sz="1200" dirty="0">
                <a:solidFill>
                  <a:srgbClr val="363435"/>
                </a:solidFill>
                <a:latin typeface="+mn-lt"/>
                <a:cs typeface="Times New Roman"/>
              </a:rPr>
              <a:t>n</a:t>
            </a:r>
            <a:r>
              <a:rPr lang="en-CA" sz="1200" spc="-30" dirty="0">
                <a:solidFill>
                  <a:srgbClr val="363435"/>
                </a:solidFill>
                <a:latin typeface="+mn-lt"/>
                <a:cs typeface="Times New Roman"/>
              </a:rPr>
              <a:t> </a:t>
            </a:r>
            <a:r>
              <a:rPr lang="en-CA" sz="1200" spc="9" dirty="0">
                <a:solidFill>
                  <a:srgbClr val="363435"/>
                </a:solidFill>
                <a:latin typeface="+mn-lt"/>
                <a:cs typeface="Times New Roman"/>
              </a:rPr>
              <a:t>w</a:t>
            </a:r>
            <a:r>
              <a:rPr lang="en-CA" sz="1200" spc="4" dirty="0">
                <a:solidFill>
                  <a:srgbClr val="363435"/>
                </a:solidFill>
                <a:latin typeface="+mn-lt"/>
                <a:cs typeface="Times New Roman"/>
              </a:rPr>
              <a:t>a</a:t>
            </a:r>
            <a:r>
              <a:rPr lang="en-CA" sz="1200" dirty="0">
                <a:solidFill>
                  <a:srgbClr val="363435"/>
                </a:solidFill>
                <a:latin typeface="+mn-lt"/>
                <a:cs typeface="Times New Roman"/>
              </a:rPr>
              <a:t>s </a:t>
            </a:r>
            <a:r>
              <a:rPr lang="en-CA" sz="1200" spc="9" dirty="0">
                <a:solidFill>
                  <a:srgbClr val="363435"/>
                </a:solidFill>
                <a:latin typeface="+mn-lt"/>
                <a:cs typeface="Times New Roman"/>
              </a:rPr>
              <a:t>d</a:t>
            </a:r>
            <a:r>
              <a:rPr lang="en-CA" sz="1200" spc="15" dirty="0">
                <a:solidFill>
                  <a:srgbClr val="363435"/>
                </a:solidFill>
                <a:latin typeface="+mn-lt"/>
                <a:cs typeface="Times New Roman"/>
              </a:rPr>
              <a:t>e</a:t>
            </a:r>
            <a:r>
              <a:rPr lang="en-CA" sz="1200" spc="4" dirty="0">
                <a:solidFill>
                  <a:srgbClr val="363435"/>
                </a:solidFill>
                <a:latin typeface="+mn-lt"/>
                <a:cs typeface="Times New Roman"/>
              </a:rPr>
              <a:t>t</a:t>
            </a:r>
            <a:r>
              <a:rPr lang="en-CA" sz="1200" spc="15" dirty="0">
                <a:solidFill>
                  <a:srgbClr val="363435"/>
                </a:solidFill>
                <a:latin typeface="+mn-lt"/>
                <a:cs typeface="Times New Roman"/>
              </a:rPr>
              <a:t>e</a:t>
            </a:r>
            <a:r>
              <a:rPr lang="en-CA" sz="1200" spc="30" dirty="0">
                <a:solidFill>
                  <a:srgbClr val="363435"/>
                </a:solidFill>
                <a:latin typeface="+mn-lt"/>
                <a:cs typeface="Times New Roman"/>
              </a:rPr>
              <a:t>c</a:t>
            </a:r>
            <a:r>
              <a:rPr lang="en-CA" sz="1200" spc="4" dirty="0">
                <a:solidFill>
                  <a:srgbClr val="363435"/>
                </a:solidFill>
                <a:latin typeface="+mn-lt"/>
                <a:cs typeface="Times New Roman"/>
              </a:rPr>
              <a:t>t</a:t>
            </a:r>
            <a:r>
              <a:rPr lang="en-CA" sz="1200" spc="15" dirty="0">
                <a:solidFill>
                  <a:srgbClr val="363435"/>
                </a:solidFill>
                <a:latin typeface="+mn-lt"/>
                <a:cs typeface="Times New Roman"/>
              </a:rPr>
              <a:t>e</a:t>
            </a:r>
            <a:r>
              <a:rPr lang="en-CA" sz="1200" dirty="0">
                <a:solidFill>
                  <a:srgbClr val="363435"/>
                </a:solidFill>
                <a:latin typeface="+mn-lt"/>
                <a:cs typeface="Times New Roman"/>
              </a:rPr>
              <a:t>d</a:t>
            </a:r>
            <a:r>
              <a:rPr lang="en-CA" sz="1200" spc="186" dirty="0">
                <a:solidFill>
                  <a:srgbClr val="363435"/>
                </a:solidFill>
                <a:latin typeface="+mn-lt"/>
                <a:cs typeface="Times New Roman"/>
              </a:rPr>
              <a:t> </a:t>
            </a:r>
            <a:r>
              <a:rPr lang="en-CA" sz="1200" dirty="0">
                <a:solidFill>
                  <a:srgbClr val="363435"/>
                </a:solidFill>
                <a:latin typeface="+mn-lt"/>
                <a:cs typeface="Times New Roman"/>
              </a:rPr>
              <a:t>in</a:t>
            </a:r>
            <a:r>
              <a:rPr lang="en-CA" sz="1200" spc="27" dirty="0">
                <a:solidFill>
                  <a:srgbClr val="363435"/>
                </a:solidFill>
                <a:latin typeface="+mn-lt"/>
                <a:cs typeface="Times New Roman"/>
              </a:rPr>
              <a:t> </a:t>
            </a:r>
            <a:r>
              <a:rPr lang="en-CA" sz="1200" spc="-9" dirty="0">
                <a:solidFill>
                  <a:srgbClr val="363435"/>
                </a:solidFill>
                <a:latin typeface="+mn-lt"/>
                <a:cs typeface="Times New Roman"/>
              </a:rPr>
              <a:t>2</a:t>
            </a:r>
            <a:r>
              <a:rPr lang="en-CA" sz="1200" dirty="0">
                <a:solidFill>
                  <a:srgbClr val="363435"/>
                </a:solidFill>
                <a:latin typeface="+mn-lt"/>
                <a:cs typeface="Times New Roman"/>
              </a:rPr>
              <a:t>1</a:t>
            </a:r>
            <a:r>
              <a:rPr lang="en-CA" sz="1200" spc="12" dirty="0">
                <a:solidFill>
                  <a:srgbClr val="363435"/>
                </a:solidFill>
                <a:latin typeface="+mn-lt"/>
                <a:cs typeface="Times New Roman"/>
              </a:rPr>
              <a:t> </a:t>
            </a:r>
            <a:r>
              <a:rPr lang="en-CA" sz="1200" spc="4" dirty="0">
                <a:solidFill>
                  <a:srgbClr val="363435"/>
                </a:solidFill>
                <a:latin typeface="+mn-lt"/>
                <a:cs typeface="Times New Roman"/>
              </a:rPr>
              <a:t>pati</a:t>
            </a:r>
            <a:r>
              <a:rPr lang="en-CA" sz="1200" spc="9" dirty="0">
                <a:solidFill>
                  <a:srgbClr val="363435"/>
                </a:solidFill>
                <a:latin typeface="+mn-lt"/>
                <a:cs typeface="Times New Roman"/>
              </a:rPr>
              <a:t>en</a:t>
            </a:r>
            <a:r>
              <a:rPr lang="en-CA" sz="1200" spc="15" dirty="0">
                <a:solidFill>
                  <a:srgbClr val="363435"/>
                </a:solidFill>
                <a:latin typeface="+mn-lt"/>
                <a:cs typeface="Times New Roman"/>
              </a:rPr>
              <a:t>t</a:t>
            </a:r>
            <a:r>
              <a:rPr lang="en-CA" sz="1200" dirty="0">
                <a:solidFill>
                  <a:srgbClr val="363435"/>
                </a:solidFill>
                <a:latin typeface="+mn-lt"/>
                <a:cs typeface="Times New Roman"/>
              </a:rPr>
              <a:t>s</a:t>
            </a:r>
            <a:r>
              <a:rPr lang="en-CA" sz="1200" spc="203" dirty="0">
                <a:solidFill>
                  <a:srgbClr val="363435"/>
                </a:solidFill>
                <a:latin typeface="+mn-lt"/>
                <a:cs typeface="Times New Roman"/>
              </a:rPr>
              <a:t> </a:t>
            </a:r>
            <a:r>
              <a:rPr lang="en-CA" sz="1200" spc="9" dirty="0">
                <a:solidFill>
                  <a:srgbClr val="363435"/>
                </a:solidFill>
                <a:latin typeface="+mn-lt"/>
                <a:cs typeface="Times New Roman"/>
              </a:rPr>
              <a:t>w</a:t>
            </a:r>
            <a:r>
              <a:rPr lang="en-CA" sz="1200" spc="4" dirty="0">
                <a:solidFill>
                  <a:srgbClr val="363435"/>
                </a:solidFill>
                <a:latin typeface="+mn-lt"/>
                <a:cs typeface="Times New Roman"/>
              </a:rPr>
              <a:t>i</a:t>
            </a:r>
            <a:r>
              <a:rPr lang="en-CA" sz="1200" spc="9" dirty="0">
                <a:solidFill>
                  <a:srgbClr val="363435"/>
                </a:solidFill>
                <a:latin typeface="+mn-lt"/>
                <a:cs typeface="Times New Roman"/>
              </a:rPr>
              <a:t>t</a:t>
            </a:r>
            <a:r>
              <a:rPr lang="en-CA" sz="1200" dirty="0">
                <a:solidFill>
                  <a:srgbClr val="363435"/>
                </a:solidFill>
                <a:latin typeface="+mn-lt"/>
                <a:cs typeface="Times New Roman"/>
              </a:rPr>
              <a:t>hin</a:t>
            </a:r>
            <a:r>
              <a:rPr lang="en-CA" sz="1200" spc="7" dirty="0">
                <a:solidFill>
                  <a:srgbClr val="363435"/>
                </a:solidFill>
                <a:latin typeface="+mn-lt"/>
                <a:cs typeface="Times New Roman"/>
              </a:rPr>
              <a:t> </a:t>
            </a:r>
            <a:r>
              <a:rPr lang="en-CA" sz="1200" spc="9" dirty="0">
                <a:solidFill>
                  <a:srgbClr val="363435"/>
                </a:solidFill>
                <a:latin typeface="+mn-lt"/>
                <a:cs typeface="Times New Roman"/>
              </a:rPr>
              <a:t>th</a:t>
            </a:r>
            <a:r>
              <a:rPr lang="en-CA" sz="1200" dirty="0">
                <a:solidFill>
                  <a:srgbClr val="363435"/>
                </a:solidFill>
                <a:latin typeface="+mn-lt"/>
                <a:cs typeface="Times New Roman"/>
              </a:rPr>
              <a:t>e</a:t>
            </a:r>
            <a:r>
              <a:rPr lang="en-CA" sz="1200" spc="93" dirty="0">
                <a:solidFill>
                  <a:srgbClr val="363435"/>
                </a:solidFill>
                <a:latin typeface="+mn-lt"/>
                <a:cs typeface="Times New Roman"/>
              </a:rPr>
              <a:t> </a:t>
            </a:r>
            <a:r>
              <a:rPr lang="en-CA" sz="1200" spc="46" dirty="0">
                <a:solidFill>
                  <a:srgbClr val="363435"/>
                </a:solidFill>
                <a:latin typeface="+mn-lt"/>
                <a:cs typeface="Times New Roman"/>
              </a:rPr>
              <a:t>f</a:t>
            </a:r>
            <a:r>
              <a:rPr lang="en-CA" sz="1200" dirty="0">
                <a:solidFill>
                  <a:srgbClr val="363435"/>
                </a:solidFill>
                <a:latin typeface="+mn-lt"/>
                <a:cs typeface="Times New Roman"/>
              </a:rPr>
              <a:t>i</a:t>
            </a:r>
            <a:r>
              <a:rPr lang="en-CA" sz="1200" spc="9" dirty="0">
                <a:solidFill>
                  <a:srgbClr val="363435"/>
                </a:solidFill>
                <a:latin typeface="+mn-lt"/>
                <a:cs typeface="Times New Roman"/>
              </a:rPr>
              <a:t>r</a:t>
            </a:r>
            <a:r>
              <a:rPr lang="en-CA" sz="1200" spc="15" dirty="0">
                <a:solidFill>
                  <a:srgbClr val="363435"/>
                </a:solidFill>
                <a:latin typeface="+mn-lt"/>
                <a:cs typeface="Times New Roman"/>
              </a:rPr>
              <a:t>s</a:t>
            </a:r>
            <a:r>
              <a:rPr lang="en-CA" sz="1200" dirty="0">
                <a:solidFill>
                  <a:srgbClr val="363435"/>
                </a:solidFill>
                <a:latin typeface="+mn-lt"/>
                <a:cs typeface="Times New Roman"/>
              </a:rPr>
              <a:t>t</a:t>
            </a:r>
            <a:r>
              <a:rPr lang="en-CA" sz="1200" spc="21" dirty="0">
                <a:solidFill>
                  <a:srgbClr val="363435"/>
                </a:solidFill>
                <a:latin typeface="+mn-lt"/>
                <a:cs typeface="Times New Roman"/>
              </a:rPr>
              <a:t> </a:t>
            </a:r>
            <a:r>
              <a:rPr lang="en-CA" sz="1200" spc="9" dirty="0">
                <a:solidFill>
                  <a:srgbClr val="363435"/>
                </a:solidFill>
                <a:latin typeface="+mn-lt"/>
                <a:cs typeface="Times New Roman"/>
              </a:rPr>
              <a:t>w</a:t>
            </a:r>
            <a:r>
              <a:rPr lang="en-CA" sz="1200" spc="15" dirty="0">
                <a:solidFill>
                  <a:srgbClr val="363435"/>
                </a:solidFill>
                <a:latin typeface="+mn-lt"/>
                <a:cs typeface="Times New Roman"/>
              </a:rPr>
              <a:t>ee</a:t>
            </a:r>
            <a:r>
              <a:rPr lang="en-CA" sz="1200" dirty="0">
                <a:solidFill>
                  <a:srgbClr val="363435"/>
                </a:solidFill>
                <a:latin typeface="+mn-lt"/>
                <a:cs typeface="Times New Roman"/>
              </a:rPr>
              <a:t>k</a:t>
            </a:r>
            <a:r>
              <a:rPr lang="en-CA" sz="1200" spc="-31"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 dirty="0">
                <a:solidFill>
                  <a:srgbClr val="363435"/>
                </a:solidFill>
                <a:latin typeface="+mn-lt"/>
                <a:cs typeface="Times New Roman"/>
              </a:rPr>
              <a:t> </a:t>
            </a:r>
            <a:r>
              <a:rPr lang="en-CA" sz="1200" spc="9" dirty="0">
                <a:solidFill>
                  <a:srgbClr val="363435"/>
                </a:solidFill>
                <a:latin typeface="+mn-lt"/>
                <a:cs typeface="Times New Roman"/>
              </a:rPr>
              <a:t>m</a:t>
            </a:r>
            <a:r>
              <a:rPr lang="en-CA" sz="1200" spc="4" dirty="0">
                <a:solidFill>
                  <a:srgbClr val="363435"/>
                </a:solidFill>
                <a:latin typeface="+mn-lt"/>
                <a:cs typeface="Times New Roman"/>
              </a:rPr>
              <a:t>o</a:t>
            </a:r>
            <a:r>
              <a:rPr lang="en-CA" sz="1200" dirty="0">
                <a:solidFill>
                  <a:srgbClr val="363435"/>
                </a:solidFill>
                <a:latin typeface="+mn-lt"/>
                <a:cs typeface="Times New Roman"/>
              </a:rPr>
              <a:t>n</a:t>
            </a:r>
            <a:r>
              <a:rPr lang="en-CA" sz="1200" spc="4" dirty="0">
                <a:solidFill>
                  <a:srgbClr val="363435"/>
                </a:solidFill>
                <a:latin typeface="+mn-lt"/>
                <a:cs typeface="Times New Roman"/>
              </a:rPr>
              <a:t>i</a:t>
            </a:r>
            <a:r>
              <a:rPr lang="en-CA" sz="1200" dirty="0">
                <a:solidFill>
                  <a:srgbClr val="363435"/>
                </a:solidFill>
                <a:latin typeface="+mn-lt"/>
                <a:cs typeface="Times New Roman"/>
              </a:rPr>
              <a:t>t</a:t>
            </a:r>
            <a:r>
              <a:rPr lang="en-CA" sz="1200" spc="4" dirty="0">
                <a:solidFill>
                  <a:srgbClr val="363435"/>
                </a:solidFill>
                <a:latin typeface="+mn-lt"/>
                <a:cs typeface="Times New Roman"/>
              </a:rPr>
              <a:t>o</a:t>
            </a:r>
            <a:r>
              <a:rPr lang="en-CA" sz="1200" spc="15" dirty="0">
                <a:solidFill>
                  <a:srgbClr val="363435"/>
                </a:solidFill>
                <a:latin typeface="+mn-lt"/>
                <a:cs typeface="Times New Roman"/>
              </a:rPr>
              <a:t>r</a:t>
            </a:r>
            <a:r>
              <a:rPr lang="en-CA" sz="1200" dirty="0">
                <a:solidFill>
                  <a:srgbClr val="363435"/>
                </a:solidFill>
                <a:latin typeface="+mn-lt"/>
                <a:cs typeface="Times New Roman"/>
              </a:rPr>
              <a:t>i</a:t>
            </a:r>
            <a:r>
              <a:rPr lang="en-CA" sz="1200" spc="4" dirty="0">
                <a:solidFill>
                  <a:srgbClr val="363435"/>
                </a:solidFill>
                <a:latin typeface="+mn-lt"/>
                <a:cs typeface="Times New Roman"/>
              </a:rPr>
              <a:t>ng</a:t>
            </a:r>
            <a:r>
              <a:rPr lang="en-CA" sz="1200" dirty="0">
                <a:solidFill>
                  <a:srgbClr val="363435"/>
                </a:solidFill>
                <a:latin typeface="+mn-lt"/>
                <a:cs typeface="Times New Roman"/>
              </a:rPr>
              <a:t>,</a:t>
            </a:r>
            <a:r>
              <a:rPr lang="en-CA" sz="1200" spc="176" dirty="0">
                <a:solidFill>
                  <a:srgbClr val="363435"/>
                </a:solidFill>
                <a:latin typeface="+mn-lt"/>
                <a:cs typeface="Times New Roman"/>
              </a:rPr>
              <a:t> </a:t>
            </a:r>
            <a:r>
              <a:rPr lang="en-CA" sz="1200" dirty="0">
                <a:solidFill>
                  <a:srgbClr val="363435"/>
                </a:solidFill>
                <a:latin typeface="+mn-lt"/>
                <a:cs typeface="Times New Roman"/>
              </a:rPr>
              <a:t>in</a:t>
            </a:r>
            <a:r>
              <a:rPr lang="en-CA" sz="1200" spc="27" dirty="0">
                <a:solidFill>
                  <a:srgbClr val="363435"/>
                </a:solidFill>
                <a:latin typeface="+mn-lt"/>
                <a:cs typeface="Times New Roman"/>
              </a:rPr>
              <a:t> </a:t>
            </a:r>
            <a:r>
              <a:rPr lang="en-CA" sz="1200" spc="-20" dirty="0">
                <a:solidFill>
                  <a:srgbClr val="363435"/>
                </a:solidFill>
                <a:latin typeface="+mn-lt"/>
                <a:cs typeface="Times New Roman"/>
              </a:rPr>
              <a:t>3</a:t>
            </a:r>
            <a:r>
              <a:rPr lang="en-CA" sz="1200" dirty="0">
                <a:solidFill>
                  <a:srgbClr val="363435"/>
                </a:solidFill>
                <a:latin typeface="+mn-lt"/>
                <a:cs typeface="Times New Roman"/>
              </a:rPr>
              <a:t>3</a:t>
            </a:r>
            <a:r>
              <a:rPr lang="en-CA" sz="1200" spc="12" dirty="0">
                <a:solidFill>
                  <a:srgbClr val="363435"/>
                </a:solidFill>
                <a:latin typeface="+mn-lt"/>
                <a:cs typeface="Times New Roman"/>
              </a:rPr>
              <a:t> </a:t>
            </a:r>
            <a:r>
              <a:rPr lang="en-CA" sz="1200" spc="9" dirty="0">
                <a:solidFill>
                  <a:srgbClr val="363435"/>
                </a:solidFill>
                <a:latin typeface="+mn-lt"/>
                <a:cs typeface="Times New Roman"/>
              </a:rPr>
              <a:t>w</a:t>
            </a:r>
            <a:r>
              <a:rPr lang="en-CA" sz="1200" spc="4" dirty="0">
                <a:solidFill>
                  <a:srgbClr val="363435"/>
                </a:solidFill>
                <a:latin typeface="+mn-lt"/>
                <a:cs typeface="Times New Roman"/>
              </a:rPr>
              <a:t>i</a:t>
            </a:r>
            <a:r>
              <a:rPr lang="en-CA" sz="1200" spc="9" dirty="0">
                <a:solidFill>
                  <a:srgbClr val="363435"/>
                </a:solidFill>
                <a:latin typeface="+mn-lt"/>
                <a:cs typeface="Times New Roman"/>
              </a:rPr>
              <a:t>t</a:t>
            </a:r>
            <a:r>
              <a:rPr lang="en-CA" sz="1200" dirty="0">
                <a:solidFill>
                  <a:srgbClr val="363435"/>
                </a:solidFill>
                <a:latin typeface="+mn-lt"/>
                <a:cs typeface="Times New Roman"/>
              </a:rPr>
              <a:t>hin</a:t>
            </a:r>
            <a:r>
              <a:rPr lang="en-CA" sz="1200" spc="7" dirty="0">
                <a:solidFill>
                  <a:srgbClr val="363435"/>
                </a:solidFill>
                <a:latin typeface="+mn-lt"/>
                <a:cs typeface="Times New Roman"/>
              </a:rPr>
              <a:t> </a:t>
            </a:r>
            <a:r>
              <a:rPr lang="en-CA" sz="1200" spc="9" dirty="0">
                <a:solidFill>
                  <a:srgbClr val="363435"/>
                </a:solidFill>
                <a:latin typeface="+mn-lt"/>
                <a:cs typeface="Times New Roman"/>
              </a:rPr>
              <a:t>th</a:t>
            </a:r>
            <a:r>
              <a:rPr lang="en-CA" sz="1200" dirty="0">
                <a:solidFill>
                  <a:srgbClr val="363435"/>
                </a:solidFill>
                <a:latin typeface="+mn-lt"/>
                <a:cs typeface="Times New Roman"/>
              </a:rPr>
              <a:t>e </a:t>
            </a:r>
            <a:r>
              <a:rPr lang="en-CA" sz="1200" spc="46" dirty="0">
                <a:solidFill>
                  <a:srgbClr val="363435"/>
                </a:solidFill>
                <a:latin typeface="+mn-lt"/>
                <a:cs typeface="Times New Roman"/>
              </a:rPr>
              <a:t>f</a:t>
            </a:r>
            <a:r>
              <a:rPr lang="en-CA" sz="1200" spc="-9" dirty="0">
                <a:solidFill>
                  <a:srgbClr val="363435"/>
                </a:solidFill>
                <a:latin typeface="+mn-lt"/>
                <a:cs typeface="Times New Roman"/>
              </a:rPr>
              <a:t>i</a:t>
            </a:r>
            <a:r>
              <a:rPr lang="en-CA" sz="1200" spc="4" dirty="0">
                <a:solidFill>
                  <a:srgbClr val="363435"/>
                </a:solidFill>
                <a:latin typeface="+mn-lt"/>
                <a:cs typeface="Times New Roman"/>
              </a:rPr>
              <a:t>rs</a:t>
            </a:r>
            <a:r>
              <a:rPr lang="en-CA" sz="1200" dirty="0">
                <a:solidFill>
                  <a:srgbClr val="363435"/>
                </a:solidFill>
                <a:latin typeface="+mn-lt"/>
                <a:cs typeface="Times New Roman"/>
              </a:rPr>
              <a:t>t</a:t>
            </a:r>
            <a:r>
              <a:rPr lang="en-CA" sz="1200" spc="5" dirty="0">
                <a:solidFill>
                  <a:srgbClr val="363435"/>
                </a:solidFill>
                <a:latin typeface="+mn-lt"/>
                <a:cs typeface="Times New Roman"/>
              </a:rPr>
              <a:t> </a:t>
            </a:r>
            <a:r>
              <a:rPr lang="en-CA" sz="1200" dirty="0">
                <a:solidFill>
                  <a:srgbClr val="363435"/>
                </a:solidFill>
                <a:latin typeface="+mn-lt"/>
                <a:cs typeface="Times New Roman"/>
              </a:rPr>
              <a:t>2 </a:t>
            </a:r>
            <a:r>
              <a:rPr lang="en-CA" sz="1200" spc="4" dirty="0">
                <a:solidFill>
                  <a:srgbClr val="363435"/>
                </a:solidFill>
                <a:latin typeface="+mn-lt"/>
                <a:cs typeface="Times New Roman"/>
              </a:rPr>
              <a:t>w</a:t>
            </a:r>
            <a:r>
              <a:rPr lang="en-CA" sz="1200" spc="9" dirty="0">
                <a:solidFill>
                  <a:srgbClr val="363435"/>
                </a:solidFill>
                <a:latin typeface="+mn-lt"/>
                <a:cs typeface="Times New Roman"/>
              </a:rPr>
              <a:t>e</a:t>
            </a:r>
            <a:r>
              <a:rPr lang="en-CA" sz="1200" spc="4" dirty="0">
                <a:solidFill>
                  <a:srgbClr val="363435"/>
                </a:solidFill>
                <a:latin typeface="+mn-lt"/>
                <a:cs typeface="Times New Roman"/>
              </a:rPr>
              <a:t>e</a:t>
            </a:r>
            <a:r>
              <a:rPr lang="en-CA" sz="1200" spc="9" dirty="0">
                <a:solidFill>
                  <a:srgbClr val="363435"/>
                </a:solidFill>
                <a:latin typeface="+mn-lt"/>
                <a:cs typeface="Times New Roman"/>
              </a:rPr>
              <a:t>k</a:t>
            </a:r>
            <a:r>
              <a:rPr lang="en-CA" sz="1200" dirty="0">
                <a:solidFill>
                  <a:srgbClr val="363435"/>
                </a:solidFill>
                <a:latin typeface="+mn-lt"/>
                <a:cs typeface="Times New Roman"/>
              </a:rPr>
              <a:t>s</a:t>
            </a:r>
            <a:r>
              <a:rPr lang="en-CA" sz="1200" spc="-2"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4" dirty="0">
                <a:solidFill>
                  <a:srgbClr val="363435"/>
                </a:solidFill>
                <a:latin typeface="+mn-lt"/>
                <a:cs typeface="Times New Roman"/>
              </a:rPr>
              <a:t> </a:t>
            </a:r>
            <a:r>
              <a:rPr lang="en-CA" sz="1200" dirty="0">
                <a:solidFill>
                  <a:srgbClr val="363435"/>
                </a:solidFill>
                <a:latin typeface="+mn-lt"/>
                <a:cs typeface="Times New Roman"/>
              </a:rPr>
              <a:t>mo</a:t>
            </a:r>
            <a:r>
              <a:rPr lang="en-CA" sz="1200" spc="-4" dirty="0">
                <a:solidFill>
                  <a:srgbClr val="363435"/>
                </a:solidFill>
                <a:latin typeface="+mn-lt"/>
                <a:cs typeface="Times New Roman"/>
              </a:rPr>
              <a:t>n</a:t>
            </a:r>
            <a:r>
              <a:rPr lang="en-CA" sz="1200" dirty="0">
                <a:solidFill>
                  <a:srgbClr val="363435"/>
                </a:solidFill>
                <a:latin typeface="+mn-lt"/>
                <a:cs typeface="Times New Roman"/>
              </a:rPr>
              <a:t>i</a:t>
            </a:r>
            <a:r>
              <a:rPr lang="en-CA" sz="1200" spc="-4" dirty="0">
                <a:solidFill>
                  <a:srgbClr val="363435"/>
                </a:solidFill>
                <a:latin typeface="+mn-lt"/>
                <a:cs typeface="Times New Roman"/>
              </a:rPr>
              <a:t>t</a:t>
            </a:r>
            <a:r>
              <a:rPr lang="en-CA" sz="1200" dirty="0">
                <a:solidFill>
                  <a:srgbClr val="363435"/>
                </a:solidFill>
                <a:latin typeface="+mn-lt"/>
                <a:cs typeface="Times New Roman"/>
              </a:rPr>
              <a:t>o</a:t>
            </a:r>
            <a:r>
              <a:rPr lang="en-CA" sz="1200" spc="4" dirty="0">
                <a:solidFill>
                  <a:srgbClr val="363435"/>
                </a:solidFill>
                <a:latin typeface="+mn-lt"/>
                <a:cs typeface="Times New Roman"/>
              </a:rPr>
              <a:t>r</a:t>
            </a:r>
            <a:r>
              <a:rPr lang="en-CA" sz="1200" spc="-9" dirty="0">
                <a:solidFill>
                  <a:srgbClr val="363435"/>
                </a:solidFill>
                <a:latin typeface="+mn-lt"/>
                <a:cs typeface="Times New Roman"/>
              </a:rPr>
              <a:t>i</a:t>
            </a:r>
            <a:r>
              <a:rPr lang="en-CA" sz="1200" spc="-4" dirty="0">
                <a:solidFill>
                  <a:srgbClr val="363435"/>
                </a:solidFill>
                <a:latin typeface="+mn-lt"/>
                <a:cs typeface="Times New Roman"/>
              </a:rPr>
              <a:t>ng</a:t>
            </a:r>
            <a:r>
              <a:rPr lang="en-CA" sz="1200" dirty="0">
                <a:solidFill>
                  <a:srgbClr val="363435"/>
                </a:solidFill>
                <a:latin typeface="+mn-lt"/>
                <a:cs typeface="Times New Roman"/>
              </a:rPr>
              <a:t>,</a:t>
            </a:r>
            <a:r>
              <a:rPr lang="en-CA" sz="1200" spc="160" dirty="0">
                <a:solidFill>
                  <a:srgbClr val="363435"/>
                </a:solidFill>
                <a:latin typeface="+mn-lt"/>
                <a:cs typeface="Times New Roman"/>
              </a:rPr>
              <a:t> </a:t>
            </a:r>
            <a:r>
              <a:rPr lang="en-CA" sz="1200" spc="-9" dirty="0">
                <a:solidFill>
                  <a:srgbClr val="363435"/>
                </a:solidFill>
                <a:latin typeface="+mn-lt"/>
                <a:cs typeface="Times New Roman"/>
              </a:rPr>
              <a:t>i</a:t>
            </a:r>
            <a:r>
              <a:rPr lang="en-CA" sz="1200" dirty="0">
                <a:solidFill>
                  <a:srgbClr val="363435"/>
                </a:solidFill>
                <a:latin typeface="+mn-lt"/>
                <a:cs typeface="Times New Roman"/>
              </a:rPr>
              <a:t>n</a:t>
            </a:r>
            <a:r>
              <a:rPr lang="en-CA" sz="1200" spc="12" dirty="0">
                <a:solidFill>
                  <a:srgbClr val="363435"/>
                </a:solidFill>
                <a:latin typeface="+mn-lt"/>
                <a:cs typeface="Times New Roman"/>
              </a:rPr>
              <a:t> </a:t>
            </a:r>
            <a:r>
              <a:rPr lang="en-CA" sz="1200" spc="-20" dirty="0">
                <a:solidFill>
                  <a:srgbClr val="363435"/>
                </a:solidFill>
                <a:latin typeface="+mn-lt"/>
                <a:cs typeface="Times New Roman"/>
              </a:rPr>
              <a:t>3</a:t>
            </a:r>
            <a:r>
              <a:rPr lang="en-CA" sz="1200" dirty="0">
                <a:solidFill>
                  <a:srgbClr val="363435"/>
                </a:solidFill>
                <a:latin typeface="+mn-lt"/>
                <a:cs typeface="Times New Roman"/>
              </a:rPr>
              <a:t>5</a:t>
            </a:r>
            <a:r>
              <a:rPr lang="en-CA" sz="1200" spc="-2" dirty="0">
                <a:solidFill>
                  <a:srgbClr val="363435"/>
                </a:solidFill>
                <a:latin typeface="+mn-lt"/>
                <a:cs typeface="Times New Roman"/>
              </a:rPr>
              <a:t> </a:t>
            </a:r>
            <a:r>
              <a:rPr lang="en-CA" sz="1200" spc="4" dirty="0">
                <a:solidFill>
                  <a:srgbClr val="363435"/>
                </a:solidFill>
                <a:latin typeface="+mn-lt"/>
                <a:cs typeface="Times New Roman"/>
              </a:rPr>
              <a:t>w</a:t>
            </a:r>
            <a:r>
              <a:rPr lang="en-CA" sz="1200" dirty="0">
                <a:solidFill>
                  <a:srgbClr val="363435"/>
                </a:solidFill>
                <a:latin typeface="+mn-lt"/>
                <a:cs typeface="Times New Roman"/>
              </a:rPr>
              <a:t>it</a:t>
            </a:r>
            <a:r>
              <a:rPr lang="en-CA" sz="1200" spc="-4" dirty="0">
                <a:solidFill>
                  <a:srgbClr val="363435"/>
                </a:solidFill>
                <a:latin typeface="+mn-lt"/>
                <a:cs typeface="Times New Roman"/>
              </a:rPr>
              <a:t>h</a:t>
            </a:r>
            <a:r>
              <a:rPr lang="en-CA" sz="1200" spc="-9" dirty="0">
                <a:solidFill>
                  <a:srgbClr val="363435"/>
                </a:solidFill>
                <a:latin typeface="+mn-lt"/>
                <a:cs typeface="Times New Roman"/>
              </a:rPr>
              <a:t>i</a:t>
            </a:r>
            <a:r>
              <a:rPr lang="en-CA" sz="1200" dirty="0">
                <a:solidFill>
                  <a:srgbClr val="363435"/>
                </a:solidFill>
                <a:latin typeface="+mn-lt"/>
                <a:cs typeface="Times New Roman"/>
              </a:rPr>
              <a:t>n</a:t>
            </a:r>
            <a:r>
              <a:rPr lang="en-CA" sz="1200" spc="-6" dirty="0">
                <a:solidFill>
                  <a:srgbClr val="363435"/>
                </a:solidFill>
                <a:latin typeface="+mn-lt"/>
                <a:cs typeface="Times New Roman"/>
              </a:rPr>
              <a:t> </a:t>
            </a:r>
            <a:r>
              <a:rPr lang="en-CA" sz="1200" dirty="0">
                <a:solidFill>
                  <a:srgbClr val="363435"/>
                </a:solidFill>
                <a:latin typeface="+mn-lt"/>
                <a:cs typeface="Times New Roman"/>
              </a:rPr>
              <a:t>the</a:t>
            </a:r>
            <a:r>
              <a:rPr lang="en-CA" sz="1200" spc="79" dirty="0">
                <a:solidFill>
                  <a:srgbClr val="363435"/>
                </a:solidFill>
                <a:latin typeface="+mn-lt"/>
                <a:cs typeface="Times New Roman"/>
              </a:rPr>
              <a:t> </a:t>
            </a:r>
            <a:r>
              <a:rPr lang="en-CA" sz="1200" spc="41" dirty="0">
                <a:solidFill>
                  <a:srgbClr val="363435"/>
                </a:solidFill>
                <a:latin typeface="+mn-lt"/>
                <a:cs typeface="Times New Roman"/>
              </a:rPr>
              <a:t>f</a:t>
            </a:r>
            <a:r>
              <a:rPr lang="en-CA" sz="1200" spc="-9" dirty="0">
                <a:solidFill>
                  <a:srgbClr val="363435"/>
                </a:solidFill>
                <a:latin typeface="+mn-lt"/>
                <a:cs typeface="Times New Roman"/>
              </a:rPr>
              <a:t>i</a:t>
            </a:r>
            <a:r>
              <a:rPr lang="en-CA" sz="1200" spc="4" dirty="0">
                <a:solidFill>
                  <a:srgbClr val="363435"/>
                </a:solidFill>
                <a:latin typeface="+mn-lt"/>
                <a:cs typeface="Times New Roman"/>
              </a:rPr>
              <a:t>rs</a:t>
            </a:r>
            <a:r>
              <a:rPr lang="en-CA" sz="1200" dirty="0">
                <a:solidFill>
                  <a:srgbClr val="363435"/>
                </a:solidFill>
                <a:latin typeface="+mn-lt"/>
                <a:cs typeface="Times New Roman"/>
              </a:rPr>
              <a:t>t</a:t>
            </a:r>
            <a:r>
              <a:rPr lang="en-CA" sz="1200" spc="5" dirty="0">
                <a:solidFill>
                  <a:srgbClr val="363435"/>
                </a:solidFill>
                <a:latin typeface="+mn-lt"/>
                <a:cs typeface="Times New Roman"/>
              </a:rPr>
              <a:t> </a:t>
            </a:r>
            <a:r>
              <a:rPr lang="en-CA" sz="1200" dirty="0">
                <a:solidFill>
                  <a:srgbClr val="363435"/>
                </a:solidFill>
                <a:latin typeface="+mn-lt"/>
                <a:cs typeface="Times New Roman"/>
              </a:rPr>
              <a:t>3 </a:t>
            </a:r>
            <a:r>
              <a:rPr lang="en-CA" sz="1200" spc="4" dirty="0">
                <a:solidFill>
                  <a:srgbClr val="363435"/>
                </a:solidFill>
                <a:latin typeface="+mn-lt"/>
                <a:cs typeface="Times New Roman"/>
              </a:rPr>
              <a:t>w</a:t>
            </a:r>
            <a:r>
              <a:rPr lang="en-CA" sz="1200" spc="9" dirty="0">
                <a:solidFill>
                  <a:srgbClr val="363435"/>
                </a:solidFill>
                <a:latin typeface="+mn-lt"/>
                <a:cs typeface="Times New Roman"/>
              </a:rPr>
              <a:t>e</a:t>
            </a:r>
            <a:r>
              <a:rPr lang="en-CA" sz="1200" spc="4" dirty="0">
                <a:solidFill>
                  <a:srgbClr val="363435"/>
                </a:solidFill>
                <a:latin typeface="+mn-lt"/>
                <a:cs typeface="Times New Roman"/>
              </a:rPr>
              <a:t>e</a:t>
            </a:r>
            <a:r>
              <a:rPr lang="en-CA" sz="1200" spc="9" dirty="0">
                <a:solidFill>
                  <a:srgbClr val="363435"/>
                </a:solidFill>
                <a:latin typeface="+mn-lt"/>
                <a:cs typeface="Times New Roman"/>
              </a:rPr>
              <a:t>k</a:t>
            </a:r>
            <a:r>
              <a:rPr lang="en-CA" sz="1200" dirty="0">
                <a:solidFill>
                  <a:srgbClr val="363435"/>
                </a:solidFill>
                <a:latin typeface="+mn-lt"/>
                <a:cs typeface="Times New Roman"/>
              </a:rPr>
              <a:t>s</a:t>
            </a:r>
            <a:r>
              <a:rPr lang="en-CA" sz="1200" spc="-2"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4" dirty="0">
                <a:solidFill>
                  <a:srgbClr val="363435"/>
                </a:solidFill>
                <a:latin typeface="+mn-lt"/>
                <a:cs typeface="Times New Roman"/>
              </a:rPr>
              <a:t> </a:t>
            </a:r>
            <a:r>
              <a:rPr lang="en-CA" sz="1200" dirty="0">
                <a:solidFill>
                  <a:srgbClr val="363435"/>
                </a:solidFill>
                <a:latin typeface="+mn-lt"/>
                <a:cs typeface="Times New Roman"/>
              </a:rPr>
              <a:t>mo</a:t>
            </a:r>
            <a:r>
              <a:rPr lang="en-CA" sz="1200" spc="-4" dirty="0">
                <a:solidFill>
                  <a:srgbClr val="363435"/>
                </a:solidFill>
                <a:latin typeface="+mn-lt"/>
                <a:cs typeface="Times New Roman"/>
              </a:rPr>
              <a:t>n</a:t>
            </a:r>
            <a:r>
              <a:rPr lang="en-CA" sz="1200" dirty="0">
                <a:solidFill>
                  <a:srgbClr val="363435"/>
                </a:solidFill>
                <a:latin typeface="+mn-lt"/>
                <a:cs typeface="Times New Roman"/>
              </a:rPr>
              <a:t>i</a:t>
            </a:r>
            <a:r>
              <a:rPr lang="en-CA" sz="1200" spc="-4" dirty="0">
                <a:solidFill>
                  <a:srgbClr val="363435"/>
                </a:solidFill>
                <a:latin typeface="+mn-lt"/>
                <a:cs typeface="Times New Roman"/>
              </a:rPr>
              <a:t>t</a:t>
            </a:r>
            <a:r>
              <a:rPr lang="en-CA" sz="1200" dirty="0">
                <a:solidFill>
                  <a:srgbClr val="363435"/>
                </a:solidFill>
                <a:latin typeface="+mn-lt"/>
                <a:cs typeface="Times New Roman"/>
              </a:rPr>
              <a:t>o</a:t>
            </a:r>
            <a:r>
              <a:rPr lang="en-CA" sz="1200" spc="4" dirty="0">
                <a:solidFill>
                  <a:srgbClr val="363435"/>
                </a:solidFill>
                <a:latin typeface="+mn-lt"/>
                <a:cs typeface="Times New Roman"/>
              </a:rPr>
              <a:t>r</a:t>
            </a:r>
            <a:r>
              <a:rPr lang="en-CA" sz="1200" spc="-9" dirty="0">
                <a:solidFill>
                  <a:srgbClr val="363435"/>
                </a:solidFill>
                <a:latin typeface="+mn-lt"/>
                <a:cs typeface="Times New Roman"/>
              </a:rPr>
              <a:t>i</a:t>
            </a:r>
            <a:r>
              <a:rPr lang="en-CA" sz="1200" spc="-4" dirty="0">
                <a:solidFill>
                  <a:srgbClr val="363435"/>
                </a:solidFill>
                <a:latin typeface="+mn-lt"/>
                <a:cs typeface="Times New Roman"/>
              </a:rPr>
              <a:t>ng</a:t>
            </a:r>
            <a:r>
              <a:rPr lang="en-CA" sz="1200" dirty="0">
                <a:solidFill>
                  <a:srgbClr val="363435"/>
                </a:solidFill>
                <a:latin typeface="+mn-lt"/>
                <a:cs typeface="Times New Roman"/>
              </a:rPr>
              <a:t>,</a:t>
            </a:r>
            <a:r>
              <a:rPr lang="en-CA" sz="1200" spc="160" dirty="0">
                <a:solidFill>
                  <a:srgbClr val="363435"/>
                </a:solidFill>
                <a:latin typeface="+mn-lt"/>
                <a:cs typeface="Times New Roman"/>
              </a:rPr>
              <a:t> </a:t>
            </a:r>
            <a:r>
              <a:rPr lang="en-CA" sz="1200" spc="-4" dirty="0">
                <a:solidFill>
                  <a:srgbClr val="363435"/>
                </a:solidFill>
                <a:latin typeface="+mn-lt"/>
                <a:cs typeface="Times New Roman"/>
              </a:rPr>
              <a:t>a</a:t>
            </a:r>
            <a:r>
              <a:rPr lang="en-CA" sz="1200" dirty="0">
                <a:solidFill>
                  <a:srgbClr val="363435"/>
                </a:solidFill>
                <a:latin typeface="+mn-lt"/>
                <a:cs typeface="Times New Roman"/>
              </a:rPr>
              <a:t>nd </a:t>
            </a:r>
            <a:r>
              <a:rPr lang="en-CA" sz="1200" spc="-9" dirty="0">
                <a:solidFill>
                  <a:srgbClr val="363435"/>
                </a:solidFill>
                <a:latin typeface="+mn-lt"/>
                <a:cs typeface="Times New Roman"/>
              </a:rPr>
              <a:t>i</a:t>
            </a:r>
            <a:r>
              <a:rPr lang="en-CA" sz="1200" dirty="0">
                <a:solidFill>
                  <a:srgbClr val="363435"/>
                </a:solidFill>
                <a:latin typeface="+mn-lt"/>
                <a:cs typeface="Times New Roman"/>
              </a:rPr>
              <a:t>n</a:t>
            </a:r>
            <a:r>
              <a:rPr lang="en-CA" sz="1200" spc="12" dirty="0">
                <a:solidFill>
                  <a:srgbClr val="363435"/>
                </a:solidFill>
                <a:latin typeface="+mn-lt"/>
                <a:cs typeface="Times New Roman"/>
              </a:rPr>
              <a:t> </a:t>
            </a:r>
            <a:r>
              <a:rPr lang="en-CA" sz="1200" spc="-15" dirty="0">
                <a:solidFill>
                  <a:srgbClr val="363435"/>
                </a:solidFill>
                <a:latin typeface="+mn-lt"/>
                <a:cs typeface="Times New Roman"/>
              </a:rPr>
              <a:t>4</a:t>
            </a:r>
            <a:r>
              <a:rPr lang="en-CA" sz="1200" dirty="0">
                <a:solidFill>
                  <a:srgbClr val="363435"/>
                </a:solidFill>
                <a:latin typeface="+mn-lt"/>
                <a:cs typeface="Times New Roman"/>
              </a:rPr>
              <a:t>2</a:t>
            </a:r>
            <a:r>
              <a:rPr lang="en-CA" sz="1200" spc="-2" dirty="0">
                <a:solidFill>
                  <a:srgbClr val="363435"/>
                </a:solidFill>
                <a:latin typeface="+mn-lt"/>
                <a:cs typeface="Times New Roman"/>
              </a:rPr>
              <a:t> </a:t>
            </a:r>
            <a:r>
              <a:rPr lang="en-CA" sz="1200" spc="4" dirty="0">
                <a:solidFill>
                  <a:srgbClr val="363435"/>
                </a:solidFill>
                <a:latin typeface="+mn-lt"/>
                <a:cs typeface="Times New Roman"/>
              </a:rPr>
              <a:t>w</a:t>
            </a:r>
            <a:r>
              <a:rPr lang="en-CA" sz="1200" dirty="0">
                <a:solidFill>
                  <a:srgbClr val="363435"/>
                </a:solidFill>
                <a:latin typeface="+mn-lt"/>
                <a:cs typeface="Times New Roman"/>
              </a:rPr>
              <a:t>it</a:t>
            </a:r>
            <a:r>
              <a:rPr lang="en-CA" sz="1200" spc="-4" dirty="0">
                <a:solidFill>
                  <a:srgbClr val="363435"/>
                </a:solidFill>
                <a:latin typeface="+mn-lt"/>
                <a:cs typeface="Times New Roman"/>
              </a:rPr>
              <a:t>h</a:t>
            </a:r>
            <a:r>
              <a:rPr lang="en-CA" sz="1200" spc="-9" dirty="0">
                <a:solidFill>
                  <a:srgbClr val="363435"/>
                </a:solidFill>
                <a:latin typeface="+mn-lt"/>
                <a:cs typeface="Times New Roman"/>
              </a:rPr>
              <a:t>i</a:t>
            </a:r>
            <a:r>
              <a:rPr lang="en-CA" sz="1200" dirty="0">
                <a:solidFill>
                  <a:srgbClr val="363435"/>
                </a:solidFill>
                <a:latin typeface="+mn-lt"/>
                <a:cs typeface="Times New Roman"/>
              </a:rPr>
              <a:t>n</a:t>
            </a:r>
            <a:r>
              <a:rPr lang="en-CA" sz="1200" spc="-6" dirty="0">
                <a:solidFill>
                  <a:srgbClr val="363435"/>
                </a:solidFill>
                <a:latin typeface="+mn-lt"/>
                <a:cs typeface="Times New Roman"/>
              </a:rPr>
              <a:t> </a:t>
            </a:r>
            <a:r>
              <a:rPr lang="en-CA" sz="1200" dirty="0">
                <a:solidFill>
                  <a:srgbClr val="363435"/>
                </a:solidFill>
                <a:latin typeface="+mn-lt"/>
                <a:cs typeface="Times New Roman"/>
              </a:rPr>
              <a:t>4 </a:t>
            </a:r>
            <a:r>
              <a:rPr lang="en-CA" sz="1200" spc="4" dirty="0">
                <a:solidFill>
                  <a:srgbClr val="363435"/>
                </a:solidFill>
                <a:latin typeface="+mn-lt"/>
                <a:cs typeface="Times New Roman"/>
              </a:rPr>
              <a:t>w</a:t>
            </a:r>
            <a:r>
              <a:rPr lang="en-CA" sz="1200" spc="9" dirty="0">
                <a:solidFill>
                  <a:srgbClr val="363435"/>
                </a:solidFill>
                <a:latin typeface="+mn-lt"/>
                <a:cs typeface="Times New Roman"/>
              </a:rPr>
              <a:t>e</a:t>
            </a:r>
            <a:r>
              <a:rPr lang="en-CA" sz="1200" spc="4" dirty="0">
                <a:solidFill>
                  <a:srgbClr val="363435"/>
                </a:solidFill>
                <a:latin typeface="+mn-lt"/>
                <a:cs typeface="Times New Roman"/>
              </a:rPr>
              <a:t>e</a:t>
            </a:r>
            <a:r>
              <a:rPr lang="en-CA" sz="1200" spc="9" dirty="0">
                <a:solidFill>
                  <a:srgbClr val="363435"/>
                </a:solidFill>
                <a:latin typeface="+mn-lt"/>
                <a:cs typeface="Times New Roman"/>
              </a:rPr>
              <a:t>k</a:t>
            </a:r>
            <a:r>
              <a:rPr lang="en-CA" sz="1200" dirty="0">
                <a:solidFill>
                  <a:srgbClr val="363435"/>
                </a:solidFill>
                <a:latin typeface="+mn-lt"/>
                <a:cs typeface="Times New Roman"/>
              </a:rPr>
              <a:t>s</a:t>
            </a:r>
            <a:r>
              <a:rPr lang="en-CA" sz="1200" spc="-2"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f</a:t>
            </a:r>
            <a:r>
              <a:rPr lang="en-CA" sz="1200" spc="-14" dirty="0">
                <a:solidFill>
                  <a:srgbClr val="363435"/>
                </a:solidFill>
                <a:latin typeface="+mn-lt"/>
                <a:cs typeface="Times New Roman"/>
              </a:rPr>
              <a:t> </a:t>
            </a:r>
            <a:r>
              <a:rPr lang="en-CA" sz="1200" dirty="0">
                <a:solidFill>
                  <a:srgbClr val="363435"/>
                </a:solidFill>
                <a:latin typeface="+mn-lt"/>
                <a:cs typeface="Times New Roman"/>
              </a:rPr>
              <a:t>mo</a:t>
            </a:r>
            <a:r>
              <a:rPr lang="en-CA" sz="1200" spc="-4" dirty="0">
                <a:solidFill>
                  <a:srgbClr val="363435"/>
                </a:solidFill>
                <a:latin typeface="+mn-lt"/>
                <a:cs typeface="Times New Roman"/>
              </a:rPr>
              <a:t>n</a:t>
            </a:r>
            <a:r>
              <a:rPr lang="en-CA" sz="1200" dirty="0">
                <a:solidFill>
                  <a:srgbClr val="363435"/>
                </a:solidFill>
                <a:latin typeface="+mn-lt"/>
                <a:cs typeface="Times New Roman"/>
              </a:rPr>
              <a:t>i</a:t>
            </a:r>
            <a:r>
              <a:rPr lang="en-CA" sz="1200" spc="-4" dirty="0">
                <a:solidFill>
                  <a:srgbClr val="363435"/>
                </a:solidFill>
                <a:latin typeface="+mn-lt"/>
                <a:cs typeface="Times New Roman"/>
              </a:rPr>
              <a:t>t</a:t>
            </a:r>
            <a:r>
              <a:rPr lang="en-CA" sz="1200" dirty="0">
                <a:solidFill>
                  <a:srgbClr val="363435"/>
                </a:solidFill>
                <a:latin typeface="+mn-lt"/>
                <a:cs typeface="Times New Roman"/>
              </a:rPr>
              <a:t>o</a:t>
            </a:r>
            <a:r>
              <a:rPr lang="en-CA" sz="1200" spc="4" dirty="0">
                <a:solidFill>
                  <a:srgbClr val="363435"/>
                </a:solidFill>
                <a:latin typeface="+mn-lt"/>
                <a:cs typeface="Times New Roman"/>
              </a:rPr>
              <a:t>r</a:t>
            </a:r>
            <a:r>
              <a:rPr lang="en-CA" sz="1200" spc="-9" dirty="0">
                <a:solidFill>
                  <a:srgbClr val="363435"/>
                </a:solidFill>
                <a:latin typeface="+mn-lt"/>
                <a:cs typeface="Times New Roman"/>
              </a:rPr>
              <a:t>i</a:t>
            </a:r>
            <a:r>
              <a:rPr lang="en-CA" sz="1200" spc="-4" dirty="0">
                <a:solidFill>
                  <a:srgbClr val="363435"/>
                </a:solidFill>
                <a:latin typeface="+mn-lt"/>
                <a:cs typeface="Times New Roman"/>
              </a:rPr>
              <a:t>n</a:t>
            </a:r>
            <a:r>
              <a:rPr lang="en-CA" sz="1200" dirty="0">
                <a:solidFill>
                  <a:srgbClr val="363435"/>
                </a:solidFill>
                <a:latin typeface="+mn-lt"/>
                <a:cs typeface="Times New Roman"/>
              </a:rPr>
              <a:t>g</a:t>
            </a:r>
            <a:r>
              <a:rPr lang="en-CA" sz="1200" spc="160" dirty="0">
                <a:solidFill>
                  <a:srgbClr val="363435"/>
                </a:solidFill>
                <a:latin typeface="+mn-lt"/>
                <a:cs typeface="Times New Roman"/>
              </a:rPr>
              <a:t> </a:t>
            </a:r>
            <a:r>
              <a:rPr lang="en-CA" sz="1200" dirty="0">
                <a:solidFill>
                  <a:srgbClr val="363435"/>
                </a:solidFill>
                <a:latin typeface="+mn-lt"/>
                <a:cs typeface="Times New Roman"/>
              </a:rPr>
              <a:t>(</a:t>
            </a:r>
            <a:r>
              <a:rPr lang="en-CA" sz="1200" spc="-9" dirty="0">
                <a:solidFill>
                  <a:srgbClr val="363435"/>
                </a:solidFill>
                <a:latin typeface="+mn-lt"/>
                <a:cs typeface="Times New Roman"/>
              </a:rPr>
              <a:t>i</a:t>
            </a:r>
            <a:r>
              <a:rPr lang="en-CA" sz="1200" dirty="0">
                <a:solidFill>
                  <a:srgbClr val="363435"/>
                </a:solidFill>
                <a:latin typeface="+mn-lt"/>
                <a:cs typeface="Times New Roman"/>
              </a:rPr>
              <a:t>nc</a:t>
            </a:r>
            <a:r>
              <a:rPr lang="en-CA" sz="1200" spc="-4" dirty="0">
                <a:solidFill>
                  <a:srgbClr val="363435"/>
                </a:solidFill>
                <a:latin typeface="+mn-lt"/>
                <a:cs typeface="Times New Roman"/>
              </a:rPr>
              <a:t>l</a:t>
            </a:r>
            <a:r>
              <a:rPr lang="en-CA" sz="1200" spc="4" dirty="0">
                <a:solidFill>
                  <a:srgbClr val="363435"/>
                </a:solidFill>
                <a:latin typeface="+mn-lt"/>
                <a:cs typeface="Times New Roman"/>
              </a:rPr>
              <a:t>u</a:t>
            </a:r>
            <a:r>
              <a:rPr lang="en-CA" sz="1200" spc="-4" dirty="0">
                <a:solidFill>
                  <a:srgbClr val="363435"/>
                </a:solidFill>
                <a:latin typeface="+mn-lt"/>
                <a:cs typeface="Times New Roman"/>
              </a:rPr>
              <a:t>d</a:t>
            </a:r>
            <a:r>
              <a:rPr lang="en-CA" sz="1200" spc="-9" dirty="0">
                <a:solidFill>
                  <a:srgbClr val="363435"/>
                </a:solidFill>
                <a:latin typeface="+mn-lt"/>
                <a:cs typeface="Times New Roman"/>
              </a:rPr>
              <a:t>i</a:t>
            </a:r>
            <a:r>
              <a:rPr lang="en-CA" sz="1200" spc="-4" dirty="0">
                <a:solidFill>
                  <a:srgbClr val="363435"/>
                </a:solidFill>
                <a:latin typeface="+mn-lt"/>
                <a:cs typeface="Times New Roman"/>
              </a:rPr>
              <a:t>n</a:t>
            </a:r>
            <a:r>
              <a:rPr lang="en-CA" sz="1200" dirty="0">
                <a:solidFill>
                  <a:srgbClr val="363435"/>
                </a:solidFill>
                <a:latin typeface="+mn-lt"/>
                <a:cs typeface="Times New Roman"/>
              </a:rPr>
              <a:t>g</a:t>
            </a:r>
            <a:r>
              <a:rPr lang="en-CA" sz="1200" spc="78" dirty="0">
                <a:solidFill>
                  <a:srgbClr val="363435"/>
                </a:solidFill>
                <a:latin typeface="+mn-lt"/>
                <a:cs typeface="Times New Roman"/>
              </a:rPr>
              <a:t> </a:t>
            </a:r>
            <a:r>
              <a:rPr lang="en-CA" sz="1200" dirty="0">
                <a:solidFill>
                  <a:srgbClr val="363435"/>
                </a:solidFill>
                <a:latin typeface="+mn-lt"/>
                <a:cs typeface="Times New Roman"/>
              </a:rPr>
              <a:t>1 pati</a:t>
            </a:r>
            <a:r>
              <a:rPr lang="en-CA" sz="1200" spc="4" dirty="0">
                <a:solidFill>
                  <a:srgbClr val="363435"/>
                </a:solidFill>
                <a:latin typeface="+mn-lt"/>
                <a:cs typeface="Times New Roman"/>
              </a:rPr>
              <a:t>e</a:t>
            </a:r>
            <a:r>
              <a:rPr lang="en-CA" sz="1200" dirty="0">
                <a:solidFill>
                  <a:srgbClr val="363435"/>
                </a:solidFill>
                <a:latin typeface="+mn-lt"/>
                <a:cs typeface="Times New Roman"/>
              </a:rPr>
              <a:t>nt</a:t>
            </a:r>
            <a:r>
              <a:rPr lang="en-CA" sz="1200" spc="142" dirty="0">
                <a:solidFill>
                  <a:srgbClr val="363435"/>
                </a:solidFill>
                <a:latin typeface="+mn-lt"/>
                <a:cs typeface="Times New Roman"/>
              </a:rPr>
              <a:t> </a:t>
            </a:r>
            <a:r>
              <a:rPr lang="en-CA" sz="1200" spc="4" dirty="0">
                <a:solidFill>
                  <a:srgbClr val="363435"/>
                </a:solidFill>
                <a:latin typeface="+mn-lt"/>
                <a:cs typeface="Times New Roman"/>
              </a:rPr>
              <a:t>w</a:t>
            </a:r>
            <a:r>
              <a:rPr lang="en-CA" sz="1200" dirty="0">
                <a:solidFill>
                  <a:srgbClr val="363435"/>
                </a:solidFill>
                <a:latin typeface="+mn-lt"/>
                <a:cs typeface="Times New Roman"/>
              </a:rPr>
              <a:t>ith</a:t>
            </a:r>
            <a:r>
              <a:rPr lang="en-CA" sz="1200" spc="-14" dirty="0">
                <a:solidFill>
                  <a:srgbClr val="363435"/>
                </a:solidFill>
                <a:latin typeface="+mn-lt"/>
                <a:cs typeface="Times New Roman"/>
              </a:rPr>
              <a:t> </a:t>
            </a:r>
            <a:r>
              <a:rPr lang="en-CA" sz="1200" dirty="0">
                <a:solidFill>
                  <a:srgbClr val="363435"/>
                </a:solidFill>
                <a:latin typeface="+mn-lt"/>
                <a:cs typeface="Times New Roman"/>
              </a:rPr>
              <a:t>at</a:t>
            </a:r>
            <a:r>
              <a:rPr lang="en-CA" sz="1200" spc="4" dirty="0">
                <a:solidFill>
                  <a:srgbClr val="363435"/>
                </a:solidFill>
                <a:latin typeface="+mn-lt"/>
                <a:cs typeface="Times New Roman"/>
              </a:rPr>
              <a:t>r</a:t>
            </a:r>
            <a:r>
              <a:rPr lang="en-CA" sz="1200" spc="-4" dirty="0">
                <a:solidFill>
                  <a:srgbClr val="363435"/>
                </a:solidFill>
                <a:latin typeface="+mn-lt"/>
                <a:cs typeface="Times New Roman"/>
              </a:rPr>
              <a:t>ia</a:t>
            </a:r>
            <a:r>
              <a:rPr lang="en-CA" sz="1200" dirty="0">
                <a:solidFill>
                  <a:srgbClr val="363435"/>
                </a:solidFill>
                <a:latin typeface="+mn-lt"/>
                <a:cs typeface="Times New Roman"/>
              </a:rPr>
              <a:t>l</a:t>
            </a:r>
            <a:r>
              <a:rPr lang="en-CA" sz="1200" spc="27" dirty="0">
                <a:solidFill>
                  <a:srgbClr val="363435"/>
                </a:solidFill>
                <a:latin typeface="+mn-lt"/>
                <a:cs typeface="Times New Roman"/>
              </a:rPr>
              <a:t> </a:t>
            </a:r>
            <a:r>
              <a:rPr lang="en-CA" sz="1200" spc="41" dirty="0">
                <a:solidFill>
                  <a:srgbClr val="363435"/>
                </a:solidFill>
                <a:latin typeface="+mn-lt"/>
                <a:cs typeface="Times New Roman"/>
              </a:rPr>
              <a:t>f</a:t>
            </a:r>
            <a:r>
              <a:rPr lang="en-CA" sz="1200" spc="-4" dirty="0">
                <a:solidFill>
                  <a:srgbClr val="363435"/>
                </a:solidFill>
                <a:latin typeface="+mn-lt"/>
                <a:cs typeface="Times New Roman"/>
              </a:rPr>
              <a:t>i</a:t>
            </a:r>
            <a:r>
              <a:rPr lang="en-CA" sz="1200" dirty="0">
                <a:solidFill>
                  <a:srgbClr val="363435"/>
                </a:solidFill>
                <a:latin typeface="+mn-lt"/>
                <a:cs typeface="Times New Roman"/>
              </a:rPr>
              <a:t>b</a:t>
            </a:r>
            <a:r>
              <a:rPr lang="en-CA" sz="1200" spc="4" dirty="0">
                <a:solidFill>
                  <a:srgbClr val="363435"/>
                </a:solidFill>
                <a:latin typeface="+mn-lt"/>
                <a:cs typeface="Times New Roman"/>
              </a:rPr>
              <a:t>r</a:t>
            </a:r>
            <a:r>
              <a:rPr lang="en-CA" sz="1200" spc="-4" dirty="0">
                <a:solidFill>
                  <a:srgbClr val="363435"/>
                </a:solidFill>
                <a:latin typeface="+mn-lt"/>
                <a:cs typeface="Times New Roman"/>
              </a:rPr>
              <a:t>ill</a:t>
            </a:r>
            <a:r>
              <a:rPr lang="en-CA" sz="1200" dirty="0">
                <a:solidFill>
                  <a:srgbClr val="363435"/>
                </a:solidFill>
                <a:latin typeface="+mn-lt"/>
                <a:cs typeface="Times New Roman"/>
              </a:rPr>
              <a:t>ation </a:t>
            </a:r>
            <a:r>
              <a:rPr lang="en-CA" sz="1200" spc="9" dirty="0">
                <a:solidFill>
                  <a:srgbClr val="363435"/>
                </a:solidFill>
                <a:latin typeface="+mn-lt"/>
                <a:cs typeface="Times New Roman"/>
              </a:rPr>
              <a:t>t</a:t>
            </a:r>
            <a:r>
              <a:rPr lang="en-CA" sz="1200" spc="4" dirty="0">
                <a:solidFill>
                  <a:srgbClr val="363435"/>
                </a:solidFill>
                <a:latin typeface="+mn-lt"/>
                <a:cs typeface="Times New Roman"/>
              </a:rPr>
              <a:t>ha</a:t>
            </a:r>
            <a:r>
              <a:rPr lang="en-CA" sz="1200" dirty="0">
                <a:solidFill>
                  <a:srgbClr val="363435"/>
                </a:solidFill>
                <a:latin typeface="+mn-lt"/>
                <a:cs typeface="Times New Roman"/>
              </a:rPr>
              <a:t>t</a:t>
            </a:r>
            <a:r>
              <a:rPr lang="en-CA" sz="1200" spc="127" dirty="0">
                <a:solidFill>
                  <a:srgbClr val="363435"/>
                </a:solidFill>
                <a:latin typeface="+mn-lt"/>
                <a:cs typeface="Times New Roman"/>
              </a:rPr>
              <a:t> </a:t>
            </a:r>
            <a:r>
              <a:rPr lang="en-CA" sz="1200" spc="9" dirty="0">
                <a:solidFill>
                  <a:srgbClr val="363435"/>
                </a:solidFill>
                <a:latin typeface="+mn-lt"/>
                <a:cs typeface="Times New Roman"/>
              </a:rPr>
              <a:t>w</a:t>
            </a:r>
            <a:r>
              <a:rPr lang="en-CA" sz="1200" spc="4" dirty="0">
                <a:solidFill>
                  <a:srgbClr val="363435"/>
                </a:solidFill>
                <a:latin typeface="+mn-lt"/>
                <a:cs typeface="Times New Roman"/>
              </a:rPr>
              <a:t>a</a:t>
            </a:r>
            <a:r>
              <a:rPr lang="en-CA" sz="1200" dirty="0">
                <a:solidFill>
                  <a:srgbClr val="363435"/>
                </a:solidFill>
                <a:latin typeface="+mn-lt"/>
                <a:cs typeface="Times New Roman"/>
              </a:rPr>
              <a:t>s</a:t>
            </a:r>
            <a:r>
              <a:rPr lang="en-CA" sz="1200" spc="44" dirty="0">
                <a:solidFill>
                  <a:srgbClr val="363435"/>
                </a:solidFill>
                <a:latin typeface="+mn-lt"/>
                <a:cs typeface="Times New Roman"/>
              </a:rPr>
              <a:t> </a:t>
            </a:r>
            <a:r>
              <a:rPr lang="en-CA" sz="1200" spc="46" dirty="0">
                <a:solidFill>
                  <a:srgbClr val="363435"/>
                </a:solidFill>
                <a:latin typeface="+mn-lt"/>
                <a:cs typeface="Times New Roman"/>
              </a:rPr>
              <a:t>f</a:t>
            </a:r>
            <a:r>
              <a:rPr lang="en-CA" sz="1200" dirty="0">
                <a:solidFill>
                  <a:srgbClr val="363435"/>
                </a:solidFill>
                <a:latin typeface="+mn-lt"/>
                <a:cs typeface="Times New Roman"/>
              </a:rPr>
              <a:t>i</a:t>
            </a:r>
            <a:r>
              <a:rPr lang="en-CA" sz="1200" spc="9" dirty="0">
                <a:solidFill>
                  <a:srgbClr val="363435"/>
                </a:solidFill>
                <a:latin typeface="+mn-lt"/>
                <a:cs typeface="Times New Roman"/>
              </a:rPr>
              <a:t>r</a:t>
            </a:r>
            <a:r>
              <a:rPr lang="en-CA" sz="1200" spc="15" dirty="0">
                <a:solidFill>
                  <a:srgbClr val="363435"/>
                </a:solidFill>
                <a:latin typeface="+mn-lt"/>
                <a:cs typeface="Times New Roman"/>
              </a:rPr>
              <a:t>s</a:t>
            </a:r>
            <a:r>
              <a:rPr lang="en-CA" sz="1200" dirty="0">
                <a:solidFill>
                  <a:srgbClr val="363435"/>
                </a:solidFill>
                <a:latin typeface="+mn-lt"/>
                <a:cs typeface="Times New Roman"/>
              </a:rPr>
              <a:t>t</a:t>
            </a:r>
            <a:r>
              <a:rPr lang="en-CA" sz="1200" spc="21" dirty="0">
                <a:solidFill>
                  <a:srgbClr val="363435"/>
                </a:solidFill>
                <a:latin typeface="+mn-lt"/>
                <a:cs typeface="Times New Roman"/>
              </a:rPr>
              <a:t> </a:t>
            </a:r>
            <a:r>
              <a:rPr lang="en-CA" sz="1200" spc="9" dirty="0">
                <a:solidFill>
                  <a:srgbClr val="363435"/>
                </a:solidFill>
                <a:latin typeface="+mn-lt"/>
                <a:cs typeface="Times New Roman"/>
              </a:rPr>
              <a:t>d</a:t>
            </a:r>
            <a:r>
              <a:rPr lang="en-CA" sz="1200" spc="15" dirty="0">
                <a:solidFill>
                  <a:srgbClr val="363435"/>
                </a:solidFill>
                <a:latin typeface="+mn-lt"/>
                <a:cs typeface="Times New Roman"/>
              </a:rPr>
              <a:t>e</a:t>
            </a:r>
            <a:r>
              <a:rPr lang="en-CA" sz="1200" spc="4" dirty="0">
                <a:solidFill>
                  <a:srgbClr val="363435"/>
                </a:solidFill>
                <a:latin typeface="+mn-lt"/>
                <a:cs typeface="Times New Roman"/>
              </a:rPr>
              <a:t>t</a:t>
            </a:r>
            <a:r>
              <a:rPr lang="en-CA" sz="1200" spc="15" dirty="0">
                <a:solidFill>
                  <a:srgbClr val="363435"/>
                </a:solidFill>
                <a:latin typeface="+mn-lt"/>
                <a:cs typeface="Times New Roman"/>
              </a:rPr>
              <a:t>e</a:t>
            </a:r>
            <a:r>
              <a:rPr lang="en-CA" sz="1200" spc="30" dirty="0">
                <a:solidFill>
                  <a:srgbClr val="363435"/>
                </a:solidFill>
                <a:latin typeface="+mn-lt"/>
                <a:cs typeface="Times New Roman"/>
              </a:rPr>
              <a:t>c</a:t>
            </a:r>
            <a:r>
              <a:rPr lang="en-CA" sz="1200" spc="4" dirty="0">
                <a:solidFill>
                  <a:srgbClr val="363435"/>
                </a:solidFill>
                <a:latin typeface="+mn-lt"/>
                <a:cs typeface="Times New Roman"/>
              </a:rPr>
              <a:t>t</a:t>
            </a:r>
            <a:r>
              <a:rPr lang="en-CA" sz="1200" spc="15" dirty="0">
                <a:solidFill>
                  <a:srgbClr val="363435"/>
                </a:solidFill>
                <a:latin typeface="+mn-lt"/>
                <a:cs typeface="Times New Roman"/>
              </a:rPr>
              <a:t>e</a:t>
            </a:r>
            <a:r>
              <a:rPr lang="en-CA" sz="1200" dirty="0">
                <a:solidFill>
                  <a:srgbClr val="363435"/>
                </a:solidFill>
                <a:latin typeface="+mn-lt"/>
                <a:cs typeface="Times New Roman"/>
              </a:rPr>
              <a:t>d</a:t>
            </a:r>
            <a:r>
              <a:rPr lang="en-CA" sz="1200" spc="186" dirty="0">
                <a:solidFill>
                  <a:srgbClr val="363435"/>
                </a:solidFill>
                <a:latin typeface="+mn-lt"/>
                <a:cs typeface="Times New Roman"/>
              </a:rPr>
              <a:t> </a:t>
            </a:r>
            <a:r>
              <a:rPr lang="en-CA" sz="1200" spc="4" dirty="0">
                <a:solidFill>
                  <a:srgbClr val="363435"/>
                </a:solidFill>
                <a:latin typeface="+mn-lt"/>
                <a:cs typeface="Times New Roman"/>
              </a:rPr>
              <a:t>o</a:t>
            </a:r>
            <a:r>
              <a:rPr lang="en-CA" sz="1200" dirty="0">
                <a:solidFill>
                  <a:srgbClr val="363435"/>
                </a:solidFill>
                <a:latin typeface="+mn-lt"/>
                <a:cs typeface="Times New Roman"/>
              </a:rPr>
              <a:t>n</a:t>
            </a:r>
            <a:r>
              <a:rPr lang="en-CA" sz="1200" spc="79" dirty="0">
                <a:solidFill>
                  <a:srgbClr val="363435"/>
                </a:solidFill>
                <a:latin typeface="+mn-lt"/>
                <a:cs typeface="Times New Roman"/>
              </a:rPr>
              <a:t> </a:t>
            </a:r>
            <a:r>
              <a:rPr lang="en-CA" sz="1200" spc="4" dirty="0">
                <a:solidFill>
                  <a:srgbClr val="363435"/>
                </a:solidFill>
                <a:latin typeface="+mn-lt"/>
                <a:cs typeface="Times New Roman"/>
              </a:rPr>
              <a:t>d</a:t>
            </a:r>
            <a:r>
              <a:rPr lang="en-CA" sz="1200" dirty="0">
                <a:solidFill>
                  <a:srgbClr val="363435"/>
                </a:solidFill>
                <a:latin typeface="+mn-lt"/>
                <a:cs typeface="Times New Roman"/>
              </a:rPr>
              <a:t>ay</a:t>
            </a:r>
            <a:r>
              <a:rPr lang="en-CA" sz="1200" spc="-4" dirty="0">
                <a:solidFill>
                  <a:srgbClr val="363435"/>
                </a:solidFill>
                <a:latin typeface="+mn-lt"/>
                <a:cs typeface="Times New Roman"/>
              </a:rPr>
              <a:t> </a:t>
            </a:r>
            <a:r>
              <a:rPr lang="en-CA" sz="1200" spc="4" dirty="0">
                <a:solidFill>
                  <a:srgbClr val="363435"/>
                </a:solidFill>
                <a:latin typeface="+mn-lt"/>
                <a:cs typeface="Times New Roman"/>
              </a:rPr>
              <a:t>3</a:t>
            </a:r>
            <a:r>
              <a:rPr lang="en-CA" sz="1200" spc="-4" dirty="0">
                <a:solidFill>
                  <a:srgbClr val="363435"/>
                </a:solidFill>
                <a:latin typeface="+mn-lt"/>
                <a:cs typeface="Times New Roman"/>
              </a:rPr>
              <a:t>4</a:t>
            </a:r>
            <a:r>
              <a:rPr lang="en-CA" sz="1200" spc="-20" dirty="0">
                <a:solidFill>
                  <a:srgbClr val="363435"/>
                </a:solidFill>
                <a:latin typeface="+mn-lt"/>
                <a:cs typeface="Times New Roman"/>
              </a:rPr>
              <a:t>)</a:t>
            </a:r>
            <a:r>
              <a:rPr lang="en-CA" sz="1200" dirty="0">
                <a:solidFill>
                  <a:srgbClr val="363435"/>
                </a:solidFill>
                <a:latin typeface="+mn-lt"/>
                <a:cs typeface="Times New Roman"/>
              </a:rPr>
              <a:t>.</a:t>
            </a:r>
            <a:endParaRPr lang="en-CA" sz="1200" dirty="0">
              <a:latin typeface="+mn-lt"/>
              <a:cs typeface="Times New Roman"/>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471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endParaRPr lang="en-CA" sz="1200" b="1" dirty="0">
              <a:solidFill>
                <a:prstClr val="black"/>
              </a:solidFill>
              <a:latin typeface="+mn-lt"/>
              <a:cs typeface="Candara"/>
            </a:endParaRPr>
          </a:p>
          <a:p>
            <a:endParaRPr lang="en-CA" altLang="en-US" sz="1200" b="1" dirty="0">
              <a:latin typeface="+mn-lt"/>
            </a:endParaRPr>
          </a:p>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fr-FR" sz="1200" dirty="0">
                <a:latin typeface="+mn-lt"/>
                <a:ea typeface="msgothic" charset="0"/>
                <a:cs typeface="msgothic" charset="0"/>
              </a:rPr>
              <a:t>A suggested algorithm for detecting subclinical atrial fibrillation (AF) in patients being investigated after an embolic ischemic stroke or transient ischemic attack. APB indicates atrial premature beat.</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90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909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dirty="0"/>
              <a:t>Correct answer is 3. 12%</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815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altLang="en-US" sz="1200"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The annualized risk of stroke or non-central nervous system (CNS) systemic embolism was 2.0 in paroxysmal AF compared with 2.2 in sustained AF (relative risk 0.87, 95% confidence interval [CI] 0.59 to 1.30, p = 0.496). After adjusting for confounding baseline variables, the relative risk was 0.94 (95% CI 0.63 to 1.40, p = 0.755)</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484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0" dirty="0">
                <a:latin typeface="+mn-lt"/>
              </a:rPr>
              <a:t>Highlight “2 point” impact of previous stroke</a:t>
            </a:r>
            <a:r>
              <a:rPr lang="en-US" altLang="en-US" sz="1200" b="0" baseline="0" dirty="0">
                <a:latin typeface="+mn-lt"/>
              </a:rPr>
              <a:t> or TIA on the CHADS2 score</a:t>
            </a:r>
            <a:endParaRPr lang="en-US" altLang="en-US" sz="1200" b="0" dirty="0">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385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r>
              <a:rPr lang="en-US" sz="1200" dirty="0">
                <a:latin typeface="+mn-lt"/>
              </a:rPr>
              <a:t>Cardioembolic stroke has major consequences = 20% death, 60% dependence, only 20% independence with or without residual neurological deficit and functional limitations. The</a:t>
            </a:r>
            <a:r>
              <a:rPr lang="en-US" sz="1200" baseline="0" dirty="0">
                <a:latin typeface="+mn-lt"/>
              </a:rPr>
              <a:t> outcome of m</a:t>
            </a:r>
            <a:r>
              <a:rPr lang="en-US" sz="1200" dirty="0">
                <a:latin typeface="+mn-lt"/>
              </a:rPr>
              <a:t>ajor bleeds</a:t>
            </a:r>
            <a:r>
              <a:rPr lang="en-US" sz="1200" baseline="0" dirty="0">
                <a:latin typeface="+mn-lt"/>
              </a:rPr>
              <a:t> on anticoagulant drugs is generally better</a:t>
            </a:r>
            <a:r>
              <a:rPr lang="en-US" sz="1200" dirty="0">
                <a:latin typeface="+mn-lt"/>
              </a:rPr>
              <a:t>. For example, for major GI bleedings on </a:t>
            </a:r>
            <a:r>
              <a:rPr lang="en-US" sz="1200" dirty="0" err="1">
                <a:latin typeface="+mn-lt"/>
              </a:rPr>
              <a:t>anticoag</a:t>
            </a:r>
            <a:r>
              <a:rPr lang="en-US" sz="1200" dirty="0">
                <a:latin typeface="+mn-lt"/>
              </a:rPr>
              <a:t> drugs, there are 11% death and 89% survival,</a:t>
            </a:r>
            <a:r>
              <a:rPr lang="en-US" sz="1200" baseline="0" dirty="0">
                <a:latin typeface="+mn-lt"/>
              </a:rPr>
              <a:t> and the vast majority of survivors remain independent.</a:t>
            </a:r>
            <a:r>
              <a:rPr lang="en-US" sz="1200" dirty="0">
                <a:latin typeface="+mn-lt"/>
              </a:rPr>
              <a:t> There may be some functional limitations among survivors</a:t>
            </a:r>
            <a:r>
              <a:rPr lang="en-US" sz="1200" baseline="0" dirty="0">
                <a:latin typeface="+mn-lt"/>
              </a:rPr>
              <a:t> </a:t>
            </a:r>
            <a:r>
              <a:rPr lang="en-US" sz="1200" dirty="0">
                <a:latin typeface="+mn-lt"/>
              </a:rPr>
              <a:t>(e.g., partial colectomy...), but they are rarer than following stroke. Intracranial hemorrhage</a:t>
            </a:r>
            <a:r>
              <a:rPr lang="en-US" sz="1200" baseline="0" dirty="0">
                <a:latin typeface="+mn-lt"/>
              </a:rPr>
              <a:t> (ICH) is</a:t>
            </a:r>
            <a:r>
              <a:rPr lang="en-US" sz="1200" dirty="0">
                <a:latin typeface="+mn-lt"/>
              </a:rPr>
              <a:t> rare</a:t>
            </a:r>
            <a:r>
              <a:rPr lang="en-US" sz="1200" baseline="0" dirty="0">
                <a:latin typeface="+mn-lt"/>
              </a:rPr>
              <a:t> but devastating.</a:t>
            </a:r>
            <a:r>
              <a:rPr lang="en-US" sz="1200" dirty="0">
                <a:latin typeface="+mn-lt"/>
              </a:rPr>
              <a:t> DOAC actually</a:t>
            </a:r>
            <a:r>
              <a:rPr lang="en-US" sz="1200" baseline="0" dirty="0">
                <a:latin typeface="+mn-lt"/>
              </a:rPr>
              <a:t> decrease ICH by 30-70% compared with Warfarin</a:t>
            </a:r>
            <a:r>
              <a:rPr lang="en-US" sz="1200" dirty="0">
                <a:latin typeface="+mn-lt"/>
              </a:rPr>
              <a:t>. The weight of outcome x</a:t>
            </a:r>
            <a:r>
              <a:rPr lang="en-US" sz="1200" baseline="0" dirty="0">
                <a:latin typeface="+mn-lt"/>
              </a:rPr>
              <a:t> frequency of cardioembolic stroke is generally greater than that of major bleeds. </a:t>
            </a:r>
            <a:r>
              <a:rPr lang="en-US" sz="1200" dirty="0">
                <a:latin typeface="+mn-lt"/>
              </a:rPr>
              <a:t>Bleeding risk must be very high to loose the benefit of anticoagulation in AF patients.</a:t>
            </a:r>
            <a:endParaRPr lang="fr-CA" sz="1200" dirty="0">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985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dirty="0"/>
              <a:t>Responses 3, 5, 7 &amp; 9</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343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Speaker Notes:</a:t>
            </a:r>
          </a:p>
          <a:p>
            <a:endParaRPr lang="en-US" sz="1200" b="1" dirty="0">
              <a:latin typeface="+mn-lt"/>
            </a:endParaRPr>
          </a:p>
          <a:p>
            <a:pPr marL="181229" indent="-181229">
              <a:spcBef>
                <a:spcPct val="0"/>
              </a:spcBef>
              <a:buFont typeface="Arial"/>
              <a:buChar char="•"/>
            </a:pPr>
            <a:r>
              <a:rPr lang="en-AU" altLang="en-US" sz="1200" noProof="0" dirty="0">
                <a:latin typeface="+mn-lt"/>
                <a:ea typeface="ＭＳ Ｐゴシック"/>
                <a:cs typeface="ＭＳ Ｐゴシック"/>
              </a:rPr>
              <a:t>This</a:t>
            </a:r>
            <a:r>
              <a:rPr lang="en-AU" altLang="en-US" sz="1200" baseline="0" noProof="0" dirty="0">
                <a:latin typeface="+mn-lt"/>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latin typeface="+mn-lt"/>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latin typeface="+mn-lt"/>
                <a:ea typeface="ＭＳ Ｐゴシック"/>
                <a:cs typeface="ＭＳ Ｐゴシック"/>
              </a:rPr>
              <a:t>nt.</a:t>
            </a:r>
          </a:p>
          <a:p>
            <a:pPr marL="181229" indent="-181229">
              <a:spcBef>
                <a:spcPct val="0"/>
              </a:spcBef>
              <a:buFont typeface="Arial"/>
              <a:buChar char="•"/>
            </a:pPr>
            <a:r>
              <a:rPr lang="en-CA" altLang="en-US" sz="1200" i="1" baseline="0" noProof="0" dirty="0">
                <a:latin typeface="+mn-lt"/>
                <a:ea typeface="ＭＳ Ｐゴシック"/>
                <a:cs typeface="ＭＳ Ｐゴシック"/>
              </a:rPr>
              <a:t>There is no longer any need to calculate a patient’s HASBLED score as this does not influence management (most patients are </a:t>
            </a:r>
            <a:r>
              <a:rPr lang="en-CA" altLang="en-US" sz="1200" i="1" baseline="0" noProof="0" dirty="0" err="1">
                <a:latin typeface="+mn-lt"/>
                <a:ea typeface="ＭＳ Ｐゴシック"/>
                <a:cs typeface="ＭＳ Ｐゴシック"/>
              </a:rPr>
              <a:t>antioagulated</a:t>
            </a:r>
            <a:r>
              <a:rPr lang="en-CA" altLang="en-US" sz="1200" i="1" baseline="0" noProof="0" dirty="0">
                <a:latin typeface="+mn-lt"/>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latin typeface="+mn-lt"/>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latin typeface="+mn-lt"/>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2</a:t>
            </a:fld>
            <a:endParaRPr lang="en-US"/>
          </a:p>
        </p:txBody>
      </p:sp>
    </p:spTree>
    <p:extLst>
      <p:ext uri="{BB962C8B-B14F-4D97-AF65-F5344CB8AC3E}">
        <p14:creationId xmlns:p14="http://schemas.microsoft.com/office/powerpoint/2010/main" val="40110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eaLnBrk="1" hangingPunct="1"/>
            <a:r>
              <a:rPr lang="en-CA" sz="1200" dirty="0">
                <a:latin typeface="+mn-lt"/>
              </a:rPr>
              <a:t>Warfarin were: dabigatran 110 bid: 9%; </a:t>
            </a:r>
            <a:r>
              <a:rPr lang="en-CA" sz="1200" dirty="0" err="1">
                <a:latin typeface="+mn-lt"/>
              </a:rPr>
              <a:t>riva</a:t>
            </a:r>
            <a:r>
              <a:rPr lang="en-CA" sz="1200" dirty="0">
                <a:latin typeface="+mn-lt"/>
              </a:rPr>
              <a:t>: 12%; </a:t>
            </a:r>
            <a:r>
              <a:rPr lang="en-CA" sz="1200" dirty="0" err="1">
                <a:latin typeface="+mn-lt"/>
              </a:rPr>
              <a:t>edoxa</a:t>
            </a:r>
            <a:r>
              <a:rPr lang="en-CA" sz="1200" dirty="0">
                <a:latin typeface="+mn-lt"/>
              </a:rPr>
              <a:t>: 13% </a:t>
            </a:r>
            <a:r>
              <a:rPr lang="en-CA" sz="1200" dirty="0" err="1">
                <a:latin typeface="+mn-lt"/>
              </a:rPr>
              <a:t>apix</a:t>
            </a:r>
            <a:r>
              <a:rPr lang="en-CA" sz="1200" dirty="0">
                <a:latin typeface="+mn-lt"/>
              </a:rPr>
              <a:t> 21%; and dabigatran 150 bid: 36% This is slide is intended to be a brief review slide, which summarizes/compares the efficacy of the currently available oral anticoagulants as published in the ACTIVE-A, ACTIVE-W, RE-LY, ROCKET AF and ARISTOTLE Studies.  ASA reduces the risk of Stroke, when compared to No Therapy by 22%.  The ACTIVE-A Study showed that the combination of ASA plus clopidogrel reduced the risk of Stroke by an additional 28%, when compared to ASA.  However, the ACTIVE-W Study showed that the combination of ASA plus clopidogrel is inferior to warfarin, which is known to reduce the risk of Stroke by 64%, when compared to No Therapy.  The RE-LY, ROCKET AF and ARISTOTLE Studies compared active treatment to the gold standard, warfarin.  In order of increasing efficacy was dabigatran 110mg po bid (8% RRR compared to warfarin, not statistically significant), rivaroxaban 20mg po od (12% RRR compared to warfarin, p=NS), apixaban 5mg po bid (21% RRR compared to warfarin, p&lt;0.01) and dabigatran 150mg po bid (36% RRR compared to warfarin, p&lt;0.001).  Of note is that these four studies were compared to warfarin, which is known to reduce the risk of Stroke compared to No Therapy by 64%, so the incremental benefit of the NOACs, in absolute terms are fairly modest.</a:t>
            </a: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969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defTabSz="483276">
              <a:defRPr/>
            </a:pPr>
            <a:r>
              <a:rPr lang="en-US" sz="1200" dirty="0">
                <a:latin typeface="+mn-lt"/>
                <a:ea typeface="Microsoft YaHei" pitchFamily="34" charset="-122"/>
              </a:rPr>
              <a:t>This slide shows some key efficacy and safety outcome data vs. warfarin from the four major DOAC trials: RE-LY, ROCKET,</a:t>
            </a:r>
            <a:r>
              <a:rPr lang="en-US" sz="1200" baseline="0" dirty="0">
                <a:latin typeface="+mn-lt"/>
                <a:ea typeface="Microsoft YaHei" pitchFamily="34" charset="-122"/>
              </a:rPr>
              <a:t> </a:t>
            </a:r>
            <a:r>
              <a:rPr lang="en-US" sz="1200" dirty="0">
                <a:latin typeface="+mn-lt"/>
                <a:ea typeface="Microsoft YaHei" pitchFamily="34" charset="-122"/>
              </a:rPr>
              <a:t>ARISTOTLE and ENGAGE</a:t>
            </a:r>
          </a:p>
          <a:p>
            <a:pPr marL="181229" indent="-181229" defTabSz="483276">
              <a:buFont typeface="Arial"/>
              <a:buChar char="•"/>
              <a:defRPr/>
            </a:pPr>
            <a:r>
              <a:rPr lang="en-US" sz="1200" dirty="0">
                <a:latin typeface="+mn-lt"/>
                <a:ea typeface="Microsoft YaHei" pitchFamily="34" charset="-122"/>
              </a:rPr>
              <a:t>Apixaban and</a:t>
            </a:r>
            <a:r>
              <a:rPr lang="en-US" sz="1200" baseline="0" dirty="0">
                <a:latin typeface="+mn-lt"/>
                <a:ea typeface="Microsoft YaHei" pitchFamily="34" charset="-122"/>
              </a:rPr>
              <a:t> </a:t>
            </a:r>
            <a:r>
              <a:rPr lang="en-US" sz="1200" dirty="0">
                <a:latin typeface="+mn-lt"/>
                <a:ea typeface="Microsoft YaHei" pitchFamily="34" charset="-122"/>
              </a:rPr>
              <a:t>Dabigatran</a:t>
            </a:r>
            <a:r>
              <a:rPr lang="en-US" sz="1200" baseline="0" dirty="0">
                <a:latin typeface="+mn-lt"/>
                <a:ea typeface="Microsoft YaHei" pitchFamily="34" charset="-122"/>
              </a:rPr>
              <a:t> </a:t>
            </a:r>
            <a:r>
              <a:rPr lang="en-US" sz="1200" dirty="0">
                <a:latin typeface="+mn-lt"/>
                <a:ea typeface="Microsoft YaHei" pitchFamily="34" charset="-122"/>
              </a:rPr>
              <a:t>150 mg were</a:t>
            </a:r>
            <a:r>
              <a:rPr lang="en-US" sz="1200" baseline="0" dirty="0">
                <a:latin typeface="+mn-lt"/>
                <a:ea typeface="Microsoft YaHei" pitchFamily="34" charset="-122"/>
              </a:rPr>
              <a:t> </a:t>
            </a:r>
            <a:r>
              <a:rPr lang="en-US" sz="1200" dirty="0">
                <a:latin typeface="+mn-lt"/>
                <a:ea typeface="Microsoft YaHei" pitchFamily="34" charset="-122"/>
              </a:rPr>
              <a:t>associated with significant reduction of stroke/SE vs. warfarin. </a:t>
            </a:r>
          </a:p>
          <a:p>
            <a:pPr marL="181229" indent="-181229" defTabSz="483276">
              <a:buFont typeface="Arial"/>
              <a:buChar char="•"/>
              <a:defRPr/>
            </a:pPr>
            <a:r>
              <a:rPr lang="en-US" sz="1200" dirty="0">
                <a:latin typeface="+mn-lt"/>
                <a:ea typeface="Microsoft YaHei" pitchFamily="34" charset="-122"/>
              </a:rPr>
              <a:t>Apixaban,</a:t>
            </a:r>
            <a:r>
              <a:rPr lang="en-US" sz="1200" baseline="0" dirty="0">
                <a:latin typeface="+mn-lt"/>
                <a:ea typeface="Microsoft YaHei" pitchFamily="34" charset="-122"/>
              </a:rPr>
              <a:t> </a:t>
            </a:r>
            <a:r>
              <a:rPr lang="en-US" sz="1200" dirty="0">
                <a:latin typeface="+mn-lt"/>
                <a:ea typeface="Microsoft YaHei" pitchFamily="34" charset="-122"/>
              </a:rPr>
              <a:t>Dabigatran 110 mg and </a:t>
            </a:r>
            <a:r>
              <a:rPr lang="en-US" sz="1200" dirty="0" err="1">
                <a:latin typeface="+mn-lt"/>
                <a:ea typeface="Microsoft YaHei" pitchFamily="34" charset="-122"/>
              </a:rPr>
              <a:t>Edoxaban</a:t>
            </a:r>
            <a:r>
              <a:rPr lang="en-US" sz="1200" dirty="0">
                <a:latin typeface="+mn-lt"/>
                <a:ea typeface="Microsoft YaHei" pitchFamily="34" charset="-122"/>
              </a:rPr>
              <a:t> were associated with significant reduction of major bleeding vs. warfarin. </a:t>
            </a:r>
            <a:r>
              <a:rPr lang="en-CA" sz="1200" dirty="0">
                <a:latin typeface="+mn-lt"/>
                <a:ea typeface="Microsoft YaHei"/>
                <a:cs typeface="Microsoft YaHei"/>
              </a:rPr>
              <a:t> </a:t>
            </a:r>
          </a:p>
          <a:p>
            <a:pPr marL="181229" indent="-181229" defTabSz="483276">
              <a:buFont typeface="Arial"/>
              <a:buChar char="•"/>
              <a:defRPr/>
            </a:pPr>
            <a:r>
              <a:rPr lang="en-US" sz="1200" dirty="0">
                <a:latin typeface="+mn-lt"/>
                <a:ea typeface="Microsoft YaHei" pitchFamily="34" charset="-122"/>
              </a:rPr>
              <a:t>All DOACs were associated with a significant reduction of intracranial</a:t>
            </a:r>
            <a:r>
              <a:rPr lang="en-US" sz="1200" baseline="0" dirty="0">
                <a:latin typeface="+mn-lt"/>
                <a:ea typeface="Microsoft YaHei" pitchFamily="34" charset="-122"/>
              </a:rPr>
              <a:t> bleeding (ICH) </a:t>
            </a:r>
            <a:r>
              <a:rPr lang="en-US" sz="1200" dirty="0">
                <a:latin typeface="+mn-lt"/>
                <a:ea typeface="Microsoft YaHei" pitchFamily="34" charset="-122"/>
              </a:rPr>
              <a:t>compared to warfarin.</a:t>
            </a:r>
          </a:p>
          <a:p>
            <a:pPr marL="181229" indent="-181229" defTabSz="483276">
              <a:buFont typeface="Arial"/>
              <a:buChar char="•"/>
              <a:defRPr/>
            </a:pPr>
            <a:r>
              <a:rPr lang="en-US" sz="1200" dirty="0">
                <a:latin typeface="+mn-lt"/>
                <a:ea typeface="Microsoft YaHei" pitchFamily="34" charset="-122"/>
              </a:rPr>
              <a:t>Dabigatran 150 mg, </a:t>
            </a:r>
            <a:r>
              <a:rPr lang="en-US" sz="1200" dirty="0" err="1">
                <a:latin typeface="+mn-lt"/>
                <a:ea typeface="Microsoft YaHei" pitchFamily="34" charset="-122"/>
              </a:rPr>
              <a:t>Edoxaban</a:t>
            </a:r>
            <a:r>
              <a:rPr lang="en-US" sz="1200" dirty="0">
                <a:latin typeface="+mn-lt"/>
                <a:ea typeface="Microsoft YaHei" pitchFamily="34" charset="-122"/>
              </a:rPr>
              <a:t> and Rivaroxaban were associated with an increase</a:t>
            </a:r>
            <a:r>
              <a:rPr lang="en-US" sz="1200" baseline="0" dirty="0">
                <a:latin typeface="+mn-lt"/>
                <a:ea typeface="Microsoft YaHei" pitchFamily="34" charset="-122"/>
              </a:rPr>
              <a:t> in GI bleeding vs. warfarin.</a:t>
            </a:r>
            <a:r>
              <a:rPr lang="en-CA" sz="1200" dirty="0">
                <a:latin typeface="+mn-lt"/>
                <a:ea typeface="Microsoft YaHei" pitchFamily="34" charset="-122"/>
              </a:rPr>
              <a:t>   </a:t>
            </a:r>
          </a:p>
          <a:p>
            <a:pPr marL="181229" indent="-181229" defTabSz="483276">
              <a:buFont typeface="Arial"/>
              <a:buChar char="•"/>
              <a:defRPr/>
            </a:pPr>
            <a:r>
              <a:rPr lang="en-CA" sz="1200" dirty="0">
                <a:latin typeface="+mn-lt"/>
                <a:ea typeface="Microsoft YaHei" pitchFamily="34" charset="-122"/>
              </a:rPr>
              <a:t>Apixaban is </a:t>
            </a:r>
            <a:r>
              <a:rPr lang="en-US" sz="1200" dirty="0">
                <a:solidFill>
                  <a:srgbClr val="000000"/>
                </a:solidFill>
                <a:latin typeface="+mn-lt"/>
              </a:rPr>
              <a:t>associated with a significant reduction in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200" dirty="0">
              <a:latin typeface="+mn-lt"/>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200" dirty="0" err="1">
                <a:latin typeface="+mn-lt"/>
                <a:ea typeface="Microsoft YaHei"/>
                <a:cs typeface="Microsoft YaHei"/>
              </a:rPr>
              <a:t>Definition</a:t>
            </a:r>
            <a:r>
              <a:rPr lang="fr-CA" sz="1200" dirty="0">
                <a:latin typeface="+mn-lt"/>
                <a:ea typeface="Microsoft YaHei"/>
                <a:cs typeface="Microsoft YaHei"/>
              </a:rPr>
              <a:t> of major </a:t>
            </a:r>
            <a:r>
              <a:rPr lang="fr-CA" sz="1200" dirty="0" err="1">
                <a:latin typeface="+mn-lt"/>
                <a:ea typeface="Microsoft YaHei"/>
                <a:cs typeface="Microsoft YaHei"/>
              </a:rPr>
              <a:t>bleeding</a:t>
            </a:r>
            <a:r>
              <a:rPr lang="fr-CA" sz="1200" dirty="0">
                <a:latin typeface="+mn-lt"/>
                <a:ea typeface="Microsoft YaHei"/>
                <a:cs typeface="Microsoft YaHei"/>
              </a:rPr>
              <a:t>:</a:t>
            </a:r>
          </a:p>
          <a:p>
            <a:pPr marL="181229" lvl="1" indent="-181229">
              <a:buFont typeface="Arial"/>
              <a:buChar char="•"/>
              <a:defRPr/>
            </a:pPr>
            <a:r>
              <a:rPr lang="en-CA" sz="1200" dirty="0">
                <a:latin typeface="+mn-lt"/>
              </a:rPr>
              <a:t>RE-LY: a reduction in the hemoglobin level of at least 20 g per liter, transfusion of at least 2 units of blood, or symptomatic bleeding in a critical area or organ.</a:t>
            </a:r>
          </a:p>
          <a:p>
            <a:pPr marL="181229" lvl="1" indent="-181229">
              <a:buFont typeface="Arial"/>
              <a:buChar char="•"/>
              <a:defRPr/>
            </a:pPr>
            <a:r>
              <a:rPr lang="en-CA" sz="1200" dirty="0">
                <a:latin typeface="+mn-lt"/>
              </a:rPr>
              <a:t>ROCKET: as clinically overt bleeding associated with any of the following: fatal outcome, involving a critical site (</a:t>
            </a:r>
            <a:r>
              <a:rPr lang="en-CA" sz="1200" i="1" dirty="0">
                <a:latin typeface="+mn-lt"/>
              </a:rPr>
              <a:t>i.e.,</a:t>
            </a:r>
            <a:r>
              <a:rPr lang="en-CA" sz="1200" dirty="0">
                <a:latin typeface="+mn-lt"/>
              </a:rPr>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200" dirty="0">
                <a:latin typeface="+mn-lt"/>
                <a:ea typeface="Microsoft YaHei"/>
                <a:cs typeface="Microsoft YaHei"/>
              </a:rPr>
              <a:t>ARISTOTLE: </a:t>
            </a:r>
            <a:r>
              <a:rPr lang="en-CA" sz="1200" dirty="0">
                <a:latin typeface="+mn-lt"/>
              </a:rPr>
              <a:t>clinically overt bleeding accompanied by a decrease in the hemoglobin level of at least 2 g per deciliter or transfusion of at least 2 units of packed red cells, occurring at a critical site, or resulting in death.</a:t>
            </a:r>
          </a:p>
          <a:p>
            <a:pPr marL="181229" lvl="1" indent="-181229">
              <a:buFont typeface="Arial"/>
              <a:buChar char="•"/>
              <a:defRPr/>
            </a:pPr>
            <a:r>
              <a:rPr lang="en-CA" sz="1200" dirty="0">
                <a:latin typeface="+mn-lt"/>
              </a:rPr>
              <a:t>ENGAGE: International Society of Thrombosis</a:t>
            </a:r>
            <a:r>
              <a:rPr lang="en-CA" sz="1200" baseline="0" dirty="0">
                <a:latin typeface="+mn-lt"/>
              </a:rPr>
              <a:t> and </a:t>
            </a:r>
            <a:r>
              <a:rPr lang="en-CA" sz="1200" dirty="0">
                <a:latin typeface="+mn-lt"/>
              </a:rPr>
              <a:t>Hemostasis definition : clinically overt bleeding accompanied by a decrease in the hemoglobin level of at least 2 g per deciliter or transfusion of at least 2 units of packed red cells, occurring at a critical site, or resulting in death.</a:t>
            </a:r>
          </a:p>
          <a:p>
            <a:pPr lvl="1">
              <a:defRPr/>
            </a:pPr>
            <a:endParaRPr lang="fr-CA" sz="1200" dirty="0">
              <a:latin typeface="+mn-lt"/>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err="1">
                <a:latin typeface="+mn-lt"/>
                <a:ea typeface="Microsoft YaHei" pitchFamily="34" charset="-122"/>
              </a:rPr>
              <a:t>References</a:t>
            </a:r>
            <a:r>
              <a:rPr lang="fr-CA" sz="1200" dirty="0">
                <a:latin typeface="+mn-lt"/>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rgbClr val="333333"/>
                </a:solidFill>
                <a:latin typeface="+mn-lt"/>
                <a:ea typeface="Microsoft YaHei" pitchFamily="34" charset="-122"/>
              </a:rPr>
              <a:t>﻿Connolly SJ, et al; for the RE-LY </a:t>
            </a:r>
            <a:r>
              <a:rPr lang="fr-CA" sz="1200" dirty="0" err="1">
                <a:solidFill>
                  <a:srgbClr val="333333"/>
                </a:solidFill>
                <a:latin typeface="+mn-lt"/>
                <a:ea typeface="Microsoft YaHei" pitchFamily="34" charset="-122"/>
              </a:rPr>
              <a:t>Steering</a:t>
            </a:r>
            <a:r>
              <a:rPr lang="fr-CA" sz="1200" dirty="0">
                <a:solidFill>
                  <a:srgbClr val="333333"/>
                </a:solidFill>
                <a:latin typeface="+mn-lt"/>
                <a:ea typeface="Microsoft YaHei" pitchFamily="34" charset="-122"/>
              </a:rPr>
              <a:t> </a:t>
            </a:r>
            <a:r>
              <a:rPr lang="fr-CA" sz="1200" dirty="0" err="1">
                <a:solidFill>
                  <a:srgbClr val="333333"/>
                </a:solidFill>
                <a:latin typeface="+mn-lt"/>
                <a:ea typeface="Microsoft YaHei" pitchFamily="34" charset="-122"/>
              </a:rPr>
              <a:t>Committee</a:t>
            </a:r>
            <a:r>
              <a:rPr lang="fr-CA" sz="1200" dirty="0">
                <a:solidFill>
                  <a:srgbClr val="333333"/>
                </a:solidFill>
                <a:latin typeface="+mn-lt"/>
                <a:ea typeface="Microsoft YaHei" pitchFamily="34" charset="-122"/>
              </a:rPr>
              <a:t> and </a:t>
            </a:r>
            <a:r>
              <a:rPr lang="fr-CA" sz="1200" dirty="0" err="1">
                <a:solidFill>
                  <a:srgbClr val="333333"/>
                </a:solidFill>
                <a:latin typeface="+mn-lt"/>
                <a:ea typeface="Microsoft YaHei" pitchFamily="34" charset="-122"/>
              </a:rPr>
              <a:t>Investigators</a:t>
            </a:r>
            <a:r>
              <a:rPr lang="fr-CA" sz="1200" dirty="0">
                <a:solidFill>
                  <a:srgbClr val="333333"/>
                </a:solidFill>
                <a:latin typeface="+mn-lt"/>
                <a:ea typeface="Microsoft YaHei" pitchFamily="34" charset="-122"/>
              </a:rPr>
              <a:t>. Dabigatran versus </a:t>
            </a:r>
            <a:r>
              <a:rPr lang="fr-CA" sz="1200" dirty="0" err="1">
                <a:solidFill>
                  <a:srgbClr val="333333"/>
                </a:solidFill>
                <a:latin typeface="+mn-lt"/>
                <a:ea typeface="Microsoft YaHei" pitchFamily="34" charset="-122"/>
              </a:rPr>
              <a:t>warfarin</a:t>
            </a:r>
            <a:r>
              <a:rPr lang="fr-CA" sz="1200" dirty="0">
                <a:solidFill>
                  <a:srgbClr val="333333"/>
                </a:solidFill>
                <a:latin typeface="+mn-lt"/>
                <a:ea typeface="Microsoft YaHei" pitchFamily="34" charset="-122"/>
              </a:rPr>
              <a:t> in patients </a:t>
            </a:r>
            <a:r>
              <a:rPr lang="fr-CA" sz="1200" dirty="0" err="1">
                <a:solidFill>
                  <a:srgbClr val="333333"/>
                </a:solidFill>
                <a:latin typeface="+mn-lt"/>
                <a:ea typeface="Microsoft YaHei" pitchFamily="34" charset="-122"/>
              </a:rPr>
              <a:t>with</a:t>
            </a:r>
            <a:r>
              <a:rPr lang="fr-CA" sz="1200" dirty="0">
                <a:solidFill>
                  <a:srgbClr val="333333"/>
                </a:solidFill>
                <a:latin typeface="+mn-lt"/>
                <a:ea typeface="Microsoft YaHei" pitchFamily="34" charset="-122"/>
              </a:rPr>
              <a:t> atrial fibrillation. N </a:t>
            </a:r>
            <a:r>
              <a:rPr lang="fr-CA" sz="1200" dirty="0" err="1">
                <a:solidFill>
                  <a:srgbClr val="333333"/>
                </a:solidFill>
                <a:latin typeface="+mn-lt"/>
                <a:ea typeface="Microsoft YaHei" pitchFamily="34" charset="-122"/>
              </a:rPr>
              <a:t>Engl</a:t>
            </a:r>
            <a:r>
              <a:rPr lang="fr-CA" sz="1200" dirty="0">
                <a:solidFill>
                  <a:srgbClr val="333333"/>
                </a:solidFill>
                <a:latin typeface="+mn-lt"/>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rgbClr val="333333"/>
                </a:solidFill>
                <a:latin typeface="+mn-lt"/>
                <a:ea typeface="Microsoft YaHei" pitchFamily="34" charset="-122"/>
              </a:rPr>
              <a:t>Connolly SJ, et al; for the RE-LY </a:t>
            </a:r>
            <a:r>
              <a:rPr lang="fr-CA" sz="1200" dirty="0" err="1">
                <a:solidFill>
                  <a:srgbClr val="333333"/>
                </a:solidFill>
                <a:latin typeface="+mn-lt"/>
                <a:ea typeface="Microsoft YaHei" pitchFamily="34" charset="-122"/>
              </a:rPr>
              <a:t>Investigators</a:t>
            </a:r>
            <a:r>
              <a:rPr lang="fr-CA" sz="1200" dirty="0">
                <a:solidFill>
                  <a:srgbClr val="333333"/>
                </a:solidFill>
                <a:latin typeface="+mn-lt"/>
                <a:ea typeface="Microsoft YaHei" pitchFamily="34" charset="-122"/>
              </a:rPr>
              <a:t>. </a:t>
            </a:r>
            <a:r>
              <a:rPr lang="fr-CA" sz="1200" dirty="0" err="1">
                <a:solidFill>
                  <a:srgbClr val="333333"/>
                </a:solidFill>
                <a:latin typeface="+mn-lt"/>
                <a:ea typeface="Microsoft YaHei" pitchFamily="34" charset="-122"/>
              </a:rPr>
              <a:t>Newly</a:t>
            </a:r>
            <a:r>
              <a:rPr lang="fr-CA" sz="1200" dirty="0">
                <a:solidFill>
                  <a:srgbClr val="333333"/>
                </a:solidFill>
                <a:latin typeface="+mn-lt"/>
                <a:ea typeface="Microsoft YaHei" pitchFamily="34" charset="-122"/>
              </a:rPr>
              <a:t> </a:t>
            </a:r>
            <a:r>
              <a:rPr lang="fr-CA" sz="1200" dirty="0" err="1">
                <a:solidFill>
                  <a:srgbClr val="333333"/>
                </a:solidFill>
                <a:latin typeface="+mn-lt"/>
                <a:ea typeface="Microsoft YaHei" pitchFamily="34" charset="-122"/>
              </a:rPr>
              <a:t>identified</a:t>
            </a:r>
            <a:r>
              <a:rPr lang="fr-CA" sz="1200" dirty="0">
                <a:solidFill>
                  <a:srgbClr val="333333"/>
                </a:solidFill>
                <a:latin typeface="+mn-lt"/>
                <a:ea typeface="Microsoft YaHei" pitchFamily="34" charset="-122"/>
              </a:rPr>
              <a:t> </a:t>
            </a:r>
            <a:r>
              <a:rPr lang="fr-CA" sz="1200" dirty="0" err="1">
                <a:solidFill>
                  <a:srgbClr val="333333"/>
                </a:solidFill>
                <a:latin typeface="+mn-lt"/>
                <a:ea typeface="Microsoft YaHei" pitchFamily="34" charset="-122"/>
              </a:rPr>
              <a:t>events</a:t>
            </a:r>
            <a:r>
              <a:rPr lang="fr-CA" sz="1200" dirty="0">
                <a:solidFill>
                  <a:srgbClr val="333333"/>
                </a:solidFill>
                <a:latin typeface="+mn-lt"/>
                <a:ea typeface="Microsoft YaHei" pitchFamily="34" charset="-122"/>
              </a:rPr>
              <a:t> in the RE-LY trial. N </a:t>
            </a:r>
            <a:r>
              <a:rPr lang="fr-CA" sz="1200" dirty="0" err="1">
                <a:solidFill>
                  <a:srgbClr val="333333"/>
                </a:solidFill>
                <a:latin typeface="+mn-lt"/>
                <a:ea typeface="Microsoft YaHei" pitchFamily="34" charset="-122"/>
              </a:rPr>
              <a:t>Engl</a:t>
            </a:r>
            <a:r>
              <a:rPr lang="fr-CA" sz="1200" dirty="0">
                <a:solidFill>
                  <a:srgbClr val="333333"/>
                </a:solidFill>
                <a:latin typeface="+mn-lt"/>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rgbClr val="333333"/>
                </a:solidFill>
                <a:latin typeface="+mn-lt"/>
                <a:ea typeface="Microsoft YaHei" pitchFamily="34" charset="-122"/>
              </a:rPr>
              <a:t>Patel MR, et al; and the ROCKET AF </a:t>
            </a:r>
            <a:r>
              <a:rPr lang="fr-CA" sz="1200" dirty="0" err="1">
                <a:solidFill>
                  <a:srgbClr val="333333"/>
                </a:solidFill>
                <a:latin typeface="+mn-lt"/>
                <a:ea typeface="Microsoft YaHei" pitchFamily="34" charset="-122"/>
              </a:rPr>
              <a:t>Steering</a:t>
            </a:r>
            <a:r>
              <a:rPr lang="fr-CA" sz="1200" dirty="0">
                <a:solidFill>
                  <a:srgbClr val="333333"/>
                </a:solidFill>
                <a:latin typeface="+mn-lt"/>
                <a:ea typeface="Microsoft YaHei" pitchFamily="34" charset="-122"/>
              </a:rPr>
              <a:t> </a:t>
            </a:r>
            <a:r>
              <a:rPr lang="fr-CA" sz="1200" dirty="0" err="1">
                <a:solidFill>
                  <a:srgbClr val="333333"/>
                </a:solidFill>
                <a:latin typeface="+mn-lt"/>
                <a:ea typeface="Microsoft YaHei" pitchFamily="34" charset="-122"/>
              </a:rPr>
              <a:t>Committee</a:t>
            </a:r>
            <a:r>
              <a:rPr lang="fr-CA" sz="1200" dirty="0">
                <a:solidFill>
                  <a:srgbClr val="333333"/>
                </a:solidFill>
                <a:latin typeface="+mn-lt"/>
                <a:ea typeface="Microsoft YaHei" pitchFamily="34" charset="-122"/>
              </a:rPr>
              <a:t> for the ROCKET AF </a:t>
            </a:r>
            <a:r>
              <a:rPr lang="fr-CA" sz="1200" dirty="0" err="1">
                <a:solidFill>
                  <a:srgbClr val="333333"/>
                </a:solidFill>
                <a:latin typeface="+mn-lt"/>
                <a:ea typeface="Microsoft YaHei" pitchFamily="34" charset="-122"/>
              </a:rPr>
              <a:t>Investigators</a:t>
            </a:r>
            <a:r>
              <a:rPr lang="fr-CA" sz="1200" dirty="0">
                <a:solidFill>
                  <a:srgbClr val="333333"/>
                </a:solidFill>
                <a:latin typeface="+mn-lt"/>
                <a:ea typeface="Microsoft YaHei" pitchFamily="34" charset="-122"/>
              </a:rPr>
              <a:t>. </a:t>
            </a:r>
            <a:r>
              <a:rPr lang="fr-CA" sz="1200" dirty="0" err="1">
                <a:solidFill>
                  <a:srgbClr val="333333"/>
                </a:solidFill>
                <a:latin typeface="+mn-lt"/>
                <a:ea typeface="Microsoft YaHei" pitchFamily="34" charset="-122"/>
              </a:rPr>
              <a:t>Rivaroxaban</a:t>
            </a:r>
            <a:r>
              <a:rPr lang="fr-CA" sz="1200" dirty="0">
                <a:solidFill>
                  <a:srgbClr val="333333"/>
                </a:solidFill>
                <a:latin typeface="+mn-lt"/>
                <a:ea typeface="Microsoft YaHei" pitchFamily="34" charset="-122"/>
              </a:rPr>
              <a:t> versus </a:t>
            </a:r>
            <a:r>
              <a:rPr lang="fr-CA" sz="1200" dirty="0" err="1">
                <a:solidFill>
                  <a:srgbClr val="333333"/>
                </a:solidFill>
                <a:latin typeface="+mn-lt"/>
                <a:ea typeface="Microsoft YaHei" pitchFamily="34" charset="-122"/>
              </a:rPr>
              <a:t>warfarin</a:t>
            </a:r>
            <a:r>
              <a:rPr lang="fr-CA" sz="1200" dirty="0">
                <a:solidFill>
                  <a:srgbClr val="333333"/>
                </a:solidFill>
                <a:latin typeface="+mn-lt"/>
                <a:ea typeface="Microsoft YaHei" pitchFamily="34" charset="-122"/>
              </a:rPr>
              <a:t> in </a:t>
            </a:r>
            <a:r>
              <a:rPr lang="fr-CA" sz="1200" dirty="0" err="1">
                <a:solidFill>
                  <a:srgbClr val="333333"/>
                </a:solidFill>
                <a:latin typeface="+mn-lt"/>
                <a:ea typeface="Microsoft YaHei" pitchFamily="34" charset="-122"/>
              </a:rPr>
              <a:t>nonvalvular</a:t>
            </a:r>
            <a:r>
              <a:rPr lang="fr-CA" sz="1200" dirty="0">
                <a:solidFill>
                  <a:srgbClr val="333333"/>
                </a:solidFill>
                <a:latin typeface="+mn-lt"/>
                <a:ea typeface="Microsoft YaHei" pitchFamily="34" charset="-122"/>
              </a:rPr>
              <a:t> atrial fibrillation. N </a:t>
            </a:r>
            <a:r>
              <a:rPr lang="fr-CA" sz="1200" dirty="0" err="1">
                <a:solidFill>
                  <a:srgbClr val="333333"/>
                </a:solidFill>
                <a:latin typeface="+mn-lt"/>
                <a:ea typeface="Microsoft YaHei" pitchFamily="34" charset="-122"/>
              </a:rPr>
              <a:t>Engl</a:t>
            </a:r>
            <a:r>
              <a:rPr lang="fr-CA" sz="1200" dirty="0">
                <a:solidFill>
                  <a:srgbClr val="333333"/>
                </a:solidFill>
                <a:latin typeface="+mn-lt"/>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rgbClr val="333333"/>
                </a:solidFill>
                <a:latin typeface="+mn-lt"/>
                <a:ea typeface="Microsoft YaHei" pitchFamily="34" charset="-122"/>
              </a:rPr>
              <a:t>Granger CB, et al; for the ARISTOTLE </a:t>
            </a:r>
            <a:r>
              <a:rPr lang="fr-CA" sz="1200" dirty="0" err="1">
                <a:solidFill>
                  <a:srgbClr val="333333"/>
                </a:solidFill>
                <a:latin typeface="+mn-lt"/>
                <a:ea typeface="Microsoft YaHei" pitchFamily="34" charset="-122"/>
              </a:rPr>
              <a:t>Committees</a:t>
            </a:r>
            <a:r>
              <a:rPr lang="fr-CA" sz="1200" dirty="0">
                <a:solidFill>
                  <a:srgbClr val="333333"/>
                </a:solidFill>
                <a:latin typeface="+mn-lt"/>
                <a:ea typeface="Microsoft YaHei" pitchFamily="34" charset="-122"/>
              </a:rPr>
              <a:t> and </a:t>
            </a:r>
            <a:r>
              <a:rPr lang="fr-CA" sz="1200" dirty="0" err="1">
                <a:solidFill>
                  <a:srgbClr val="333333"/>
                </a:solidFill>
                <a:latin typeface="+mn-lt"/>
                <a:ea typeface="Microsoft YaHei" pitchFamily="34" charset="-122"/>
              </a:rPr>
              <a:t>Investigators</a:t>
            </a:r>
            <a:r>
              <a:rPr lang="fr-CA" sz="1200" dirty="0">
                <a:solidFill>
                  <a:srgbClr val="333333"/>
                </a:solidFill>
                <a:latin typeface="+mn-lt"/>
                <a:ea typeface="Microsoft YaHei" pitchFamily="34" charset="-122"/>
              </a:rPr>
              <a:t>. </a:t>
            </a:r>
            <a:r>
              <a:rPr lang="fr-CA" sz="1200" dirty="0" err="1">
                <a:solidFill>
                  <a:srgbClr val="333333"/>
                </a:solidFill>
                <a:latin typeface="+mn-lt"/>
                <a:ea typeface="Microsoft YaHei" pitchFamily="34" charset="-122"/>
              </a:rPr>
              <a:t>Apixaban</a:t>
            </a:r>
            <a:r>
              <a:rPr lang="fr-CA" sz="1200" dirty="0">
                <a:solidFill>
                  <a:srgbClr val="333333"/>
                </a:solidFill>
                <a:latin typeface="+mn-lt"/>
                <a:ea typeface="Microsoft YaHei" pitchFamily="34" charset="-122"/>
              </a:rPr>
              <a:t> versus </a:t>
            </a:r>
            <a:r>
              <a:rPr lang="fr-CA" sz="1200" dirty="0" err="1">
                <a:solidFill>
                  <a:srgbClr val="333333"/>
                </a:solidFill>
                <a:latin typeface="+mn-lt"/>
                <a:ea typeface="Microsoft YaHei" pitchFamily="34" charset="-122"/>
              </a:rPr>
              <a:t>warfarin</a:t>
            </a:r>
            <a:r>
              <a:rPr lang="fr-CA" sz="1200" dirty="0">
                <a:solidFill>
                  <a:srgbClr val="333333"/>
                </a:solidFill>
                <a:latin typeface="+mn-lt"/>
                <a:ea typeface="Microsoft YaHei" pitchFamily="34" charset="-122"/>
              </a:rPr>
              <a:t> in patients </a:t>
            </a:r>
            <a:r>
              <a:rPr lang="fr-CA" sz="1200" dirty="0" err="1">
                <a:solidFill>
                  <a:srgbClr val="333333"/>
                </a:solidFill>
                <a:latin typeface="+mn-lt"/>
                <a:ea typeface="Microsoft YaHei" pitchFamily="34" charset="-122"/>
              </a:rPr>
              <a:t>with</a:t>
            </a:r>
            <a:r>
              <a:rPr lang="fr-CA" sz="1200" dirty="0">
                <a:solidFill>
                  <a:srgbClr val="333333"/>
                </a:solidFill>
                <a:latin typeface="+mn-lt"/>
                <a:ea typeface="Microsoft YaHei" pitchFamily="34" charset="-122"/>
              </a:rPr>
              <a:t> atrial fibrillation. N </a:t>
            </a:r>
            <a:r>
              <a:rPr lang="fr-CA" sz="1200" dirty="0" err="1">
                <a:solidFill>
                  <a:srgbClr val="333333"/>
                </a:solidFill>
                <a:latin typeface="+mn-lt"/>
                <a:ea typeface="Microsoft YaHei" pitchFamily="34" charset="-122"/>
              </a:rPr>
              <a:t>Engl</a:t>
            </a:r>
            <a:r>
              <a:rPr lang="fr-CA" sz="1200" dirty="0">
                <a:solidFill>
                  <a:srgbClr val="333333"/>
                </a:solidFill>
                <a:latin typeface="+mn-lt"/>
                <a:ea typeface="Microsoft YaHei" pitchFamily="34" charset="-122"/>
              </a:rPr>
              <a:t> J Med 2011; 365:981-992. </a:t>
            </a:r>
            <a:endParaRPr lang="en-US"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171450" indent="-171450">
              <a:buFont typeface="Arial"/>
              <a:buChar char="•"/>
            </a:pPr>
            <a:r>
              <a:rPr lang="en-US" sz="1200" dirty="0">
                <a:latin typeface="+mn-lt"/>
              </a:rPr>
              <a:t>Indispensable slide summarizing the criteria for a dosage adjustment from the default higher dosage for the different DOACs currently available in Canada</a:t>
            </a:r>
          </a:p>
          <a:p>
            <a:pPr marL="171450" indent="-171450">
              <a:buFont typeface="Arial"/>
              <a:buChar char="•"/>
            </a:pPr>
            <a:r>
              <a:rPr lang="en-US" sz="1200" dirty="0" err="1">
                <a:latin typeface="+mn-lt"/>
              </a:rPr>
              <a:t>CrCl</a:t>
            </a:r>
            <a:r>
              <a:rPr lang="en-US" sz="1200" dirty="0">
                <a:latin typeface="+mn-lt"/>
              </a:rPr>
              <a:t> is</a:t>
            </a:r>
            <a:r>
              <a:rPr lang="en-US" sz="1200" baseline="0" dirty="0">
                <a:latin typeface="+mn-lt"/>
              </a:rPr>
              <a:t> calculated using the </a:t>
            </a:r>
            <a:r>
              <a:rPr lang="en-US" sz="1200" baseline="0" dirty="0" err="1">
                <a:latin typeface="+mn-lt"/>
              </a:rPr>
              <a:t>Cockgroft</a:t>
            </a:r>
            <a:r>
              <a:rPr lang="en-US" sz="1200" baseline="0" dirty="0">
                <a:latin typeface="+mn-lt"/>
              </a:rPr>
              <a:t> Gault formula</a:t>
            </a:r>
            <a:endParaRPr lang="en-US" sz="1200" dirty="0">
              <a:latin typeface="+mn-lt"/>
            </a:endParaRPr>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defTabSz="914400" fontAlgn="base">
              <a:spcBef>
                <a:spcPct val="0"/>
              </a:spcBef>
              <a:spcAft>
                <a:spcPct val="0"/>
              </a:spcAft>
              <a:defRPr/>
            </a:pPr>
            <a:r>
              <a:rPr lang="en-CA" sz="1200" dirty="0">
                <a:solidFill>
                  <a:srgbClr val="2A4364"/>
                </a:solidFill>
                <a:latin typeface="+mn-lt"/>
                <a:ea typeface="ヒラギノ角ゴ Pro W3"/>
                <a:cs typeface="ヒラギノ角ゴ Pro W3"/>
              </a:rPr>
              <a:t>*</a:t>
            </a:r>
            <a:r>
              <a:rPr lang="en-CA" sz="1200" b="1" dirty="0">
                <a:solidFill>
                  <a:srgbClr val="2A4364"/>
                </a:solidFill>
                <a:latin typeface="+mn-lt"/>
                <a:ea typeface="ヒラギノ角ゴ Pro W3"/>
                <a:cs typeface="ヒラギノ角ゴ Pro W3"/>
              </a:rPr>
              <a:t>ABC</a:t>
            </a:r>
            <a:r>
              <a:rPr lang="en-CA" sz="1200" dirty="0">
                <a:solidFill>
                  <a:srgbClr val="2A4364"/>
                </a:solidFill>
                <a:latin typeface="+mn-lt"/>
                <a:ea typeface="ヒラギノ角ゴ Pro W3"/>
                <a:cs typeface="ヒラギノ角ゴ Pro W3"/>
              </a:rPr>
              <a:t> criteria: Dose reduction to 2.5 mg BID if at least 2 of the following: </a:t>
            </a:r>
            <a:r>
              <a:rPr lang="en-CA" sz="1200" b="1" dirty="0">
                <a:solidFill>
                  <a:srgbClr val="2A4364"/>
                </a:solidFill>
                <a:latin typeface="+mn-lt"/>
                <a:ea typeface="ヒラギノ角ゴ Pro W3"/>
                <a:cs typeface="ヒラギノ角ゴ Pro W3"/>
              </a:rPr>
              <a:t>A</a:t>
            </a:r>
            <a:r>
              <a:rPr lang="en-CA" sz="1200" dirty="0">
                <a:solidFill>
                  <a:srgbClr val="2A4364"/>
                </a:solidFill>
                <a:latin typeface="+mn-lt"/>
                <a:ea typeface="ヒラギノ角ゴ Pro W3"/>
                <a:cs typeface="ヒラギノ角ゴ Pro W3"/>
              </a:rPr>
              <a:t>ge ≥ 80, </a:t>
            </a:r>
            <a:r>
              <a:rPr lang="en-CA" sz="1200" b="1" dirty="0">
                <a:solidFill>
                  <a:srgbClr val="2A4364"/>
                </a:solidFill>
                <a:latin typeface="+mn-lt"/>
                <a:ea typeface="ヒラギノ角ゴ Pro W3"/>
                <a:cs typeface="ヒラギノ角ゴ Pro W3"/>
              </a:rPr>
              <a:t>B</a:t>
            </a:r>
            <a:r>
              <a:rPr lang="en-CA" sz="1200" dirty="0">
                <a:solidFill>
                  <a:srgbClr val="2A4364"/>
                </a:solidFill>
                <a:latin typeface="+mn-lt"/>
                <a:ea typeface="ヒラギノ角ゴ Pro W3"/>
                <a:cs typeface="ヒラギノ角ゴ Pro W3"/>
              </a:rPr>
              <a:t>ody weight ≤ 60kg, serum </a:t>
            </a:r>
            <a:r>
              <a:rPr lang="en-CA" sz="1200" b="1" dirty="0">
                <a:solidFill>
                  <a:srgbClr val="2A4364"/>
                </a:solidFill>
                <a:latin typeface="+mn-lt"/>
                <a:ea typeface="ヒラギノ角ゴ Pro W3"/>
                <a:cs typeface="ヒラギノ角ゴ Pro W3"/>
              </a:rPr>
              <a:t>C</a:t>
            </a:r>
            <a:r>
              <a:rPr lang="en-CA" sz="1200" dirty="0">
                <a:solidFill>
                  <a:srgbClr val="2A4364"/>
                </a:solidFill>
                <a:latin typeface="+mn-lt"/>
                <a:ea typeface="ヒラギノ角ゴ Pro W3"/>
                <a:cs typeface="ヒラギノ角ゴ Pro W3"/>
              </a:rPr>
              <a:t>reatinine ≥ 133 </a:t>
            </a:r>
            <a:r>
              <a:rPr lang="en-CA" sz="1200" dirty="0" err="1">
                <a:solidFill>
                  <a:srgbClr val="2A4364"/>
                </a:solidFill>
                <a:latin typeface="+mn-lt"/>
                <a:ea typeface="ヒラギノ角ゴ Pro W3"/>
                <a:cs typeface="ヒラギノ角ゴ Pro W3"/>
              </a:rPr>
              <a:t>micromol</a:t>
            </a:r>
            <a:r>
              <a:rPr lang="en-CA" sz="1200" dirty="0">
                <a:solidFill>
                  <a:srgbClr val="2A4364"/>
                </a:solidFill>
                <a:latin typeface="+mn-lt"/>
                <a:ea typeface="ヒラギノ角ゴ Pro W3"/>
                <a:cs typeface="ヒラギノ角ゴ Pro W3"/>
              </a:rPr>
              <a:t>/L (1.5 mg/dL)</a:t>
            </a:r>
          </a:p>
          <a:p>
            <a:pPr defTabSz="914400" fontAlgn="base">
              <a:spcBef>
                <a:spcPct val="0"/>
              </a:spcBef>
              <a:spcAft>
                <a:spcPct val="0"/>
              </a:spcAft>
              <a:defRPr/>
            </a:pPr>
            <a:r>
              <a:rPr lang="en-CA" sz="1200" dirty="0">
                <a:solidFill>
                  <a:srgbClr val="2A4364"/>
                </a:solidFill>
                <a:latin typeface="+mn-lt"/>
                <a:ea typeface="ヒラギノ角ゴ Pro W3"/>
                <a:cs typeface="ヒラギノ角ゴ Pro W3"/>
              </a:rPr>
              <a:t>**Moderate renal impairment: </a:t>
            </a:r>
            <a:r>
              <a:rPr lang="en-US" sz="1200" dirty="0">
                <a:solidFill>
                  <a:srgbClr val="2A4364"/>
                </a:solidFill>
                <a:latin typeface="+mn-lt"/>
                <a:ea typeface="ヒラギノ角ゴ Pro W3"/>
                <a:cs typeface="ヒラギノ角ゴ Pro W3"/>
              </a:rPr>
              <a:t>Use with caution especially in those concomitantly receiving other drugs which increase rivaroxaban plasma concentrations, consider the benefit/risk of anticoagulant therapy before administering rivaroxaban to patients with moderate renal impairment having a creatinine clearance close to the severe renal impairment category (</a:t>
            </a:r>
            <a:r>
              <a:rPr lang="en-US" sz="1200" dirty="0" err="1">
                <a:solidFill>
                  <a:srgbClr val="2A4364"/>
                </a:solidFill>
                <a:latin typeface="+mn-lt"/>
                <a:ea typeface="ヒラギノ角ゴ Pro W3"/>
                <a:cs typeface="ヒラギノ角ゴ Pro W3"/>
              </a:rPr>
              <a:t>CrCl</a:t>
            </a:r>
            <a:r>
              <a:rPr lang="en-US" sz="1200" dirty="0">
                <a:solidFill>
                  <a:srgbClr val="2A4364"/>
                </a:solidFill>
                <a:latin typeface="+mn-lt"/>
                <a:ea typeface="ヒラギノ角ゴ Pro W3"/>
                <a:cs typeface="ヒラギノ角ゴ Pro W3"/>
              </a:rPr>
              <a:t> &lt; 30 mL/min), or in those with a potential to have deterioration of renal function to severe impairment during therapy.</a:t>
            </a:r>
          </a:p>
          <a:p>
            <a:pPr defTabSz="914400" fontAlgn="base">
              <a:spcBef>
                <a:spcPct val="0"/>
              </a:spcBef>
              <a:spcAft>
                <a:spcPct val="0"/>
              </a:spcAft>
              <a:defRPr/>
            </a:pPr>
            <a:endParaRPr lang="en-CA" sz="1200" dirty="0">
              <a:solidFill>
                <a:srgbClr val="2A4364"/>
              </a:solidFill>
              <a:latin typeface="+mn-lt"/>
              <a:ea typeface="ヒラギノ角ゴ Pro W3"/>
              <a:cs typeface="ヒラギノ角ゴ Pro W3"/>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CA" sz="1200" b="0" kern="0" dirty="0">
                <a:latin typeface="+mn-lt"/>
              </a:rPr>
              <a:t>DOAC, non-vitamin K antagonist oral anticoagulant; AF, atrial fibrillation; </a:t>
            </a:r>
            <a:r>
              <a:rPr lang="en-CA" sz="1200" b="0" kern="0" dirty="0" err="1">
                <a:latin typeface="+mn-lt"/>
              </a:rPr>
              <a:t>CrCL</a:t>
            </a:r>
            <a:r>
              <a:rPr lang="en-CA" sz="1200" b="0" kern="0" dirty="0">
                <a:latin typeface="+mn-lt"/>
              </a:rPr>
              <a:t>, estimated creatinine clearance</a:t>
            </a:r>
            <a:endParaRPr lang="fr-FR" sz="1200" b="0" kern="0" dirty="0">
              <a:latin typeface="+mn-lt"/>
            </a:endParaRPr>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915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732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dirty="0"/>
              <a:t>Correct answer is 2 - Stop</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216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ea typeface="ＭＳ Ｐゴシック" pitchFamily="34" charset="-128"/>
              </a:rPr>
              <a:t>Key Points:</a:t>
            </a:r>
          </a:p>
          <a:p>
            <a:endParaRPr lang="en-US" sz="1200" b="1" dirty="0">
              <a:latin typeface="+mn-lt"/>
              <a:ea typeface="ＭＳ Ｐゴシック" pitchFamily="34" charset="-128"/>
            </a:endParaRPr>
          </a:p>
          <a:p>
            <a:pPr marL="171450" indent="-171450">
              <a:buFont typeface="Arial"/>
              <a:buChar char="•"/>
            </a:pPr>
            <a:r>
              <a:rPr lang="en-US" altLang="en-US" sz="1200" b="0" dirty="0">
                <a:latin typeface="+mn-lt"/>
              </a:rPr>
              <a:t>Up to 40% of patients enrolled on the prospective randomized clinical DOAC vs warfarin trials were allowed to concomitantly</a:t>
            </a:r>
            <a:r>
              <a:rPr lang="en-US" altLang="en-US" sz="1200" b="0" baseline="0" dirty="0">
                <a:latin typeface="+mn-lt"/>
              </a:rPr>
              <a:t> take ASA if deemed clinically appropriate by the investigator</a:t>
            </a:r>
          </a:p>
          <a:p>
            <a:pPr marL="171450" indent="-171450">
              <a:buFont typeface="Arial"/>
              <a:buChar char="•"/>
            </a:pPr>
            <a:r>
              <a:rPr lang="en-US" altLang="en-US" sz="1200" b="0" dirty="0">
                <a:latin typeface="+mn-lt"/>
              </a:rPr>
              <a:t>This slide shows the impact of concomitant</a:t>
            </a:r>
            <a:r>
              <a:rPr lang="en-US" altLang="en-US" sz="1200" b="0" baseline="0" dirty="0">
                <a:latin typeface="+mn-lt"/>
              </a:rPr>
              <a:t> DOAC or warfarin PLUS ASA use on the annualized risk of a major bleed. The risk increased substantially in ALL cases whether ASA was added to a DOAC or to warfarin.  </a:t>
            </a:r>
          </a:p>
          <a:p>
            <a:pPr marL="171450" indent="-171450">
              <a:buFont typeface="Arial"/>
              <a:buChar char="•"/>
            </a:pPr>
            <a:r>
              <a:rPr lang="en-US" altLang="en-US" sz="1200" b="0" baseline="0" dirty="0">
                <a:latin typeface="+mn-lt"/>
              </a:rPr>
              <a:t>The relative safety of being assigned to a DOAC vs warfarin was however maintained for dabigatran 110 mg bid, apixaban and </a:t>
            </a:r>
            <a:r>
              <a:rPr lang="en-US" altLang="en-US" sz="1200" b="0" baseline="0" dirty="0" err="1">
                <a:latin typeface="+mn-lt"/>
              </a:rPr>
              <a:t>edoxaban</a:t>
            </a:r>
            <a:endParaRPr lang="en-US" altLang="en-US" sz="1200" b="0" dirty="0">
              <a:latin typeface="+mn-lt"/>
            </a:endParaRPr>
          </a:p>
          <a:p>
            <a:endParaRPr lang="en-US" altLang="en-US"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BA70FB-4242-4C68-AC2B-F0453FCEF0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387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Speaker Notes:</a:t>
            </a:r>
          </a:p>
          <a:p>
            <a:endParaRPr lang="en-US" sz="1200" b="1" dirty="0">
              <a:latin typeface="+mn-lt"/>
            </a:endParaRPr>
          </a:p>
          <a:p>
            <a:pPr marL="181229" indent="-181229">
              <a:spcBef>
                <a:spcPct val="0"/>
              </a:spcBef>
              <a:buFont typeface="Arial"/>
              <a:buChar char="•"/>
            </a:pPr>
            <a:r>
              <a:rPr lang="en-AU" altLang="en-US" sz="1200" noProof="0" dirty="0">
                <a:latin typeface="+mn-lt"/>
                <a:ea typeface="ＭＳ Ｐゴシック"/>
                <a:cs typeface="ＭＳ Ｐゴシック"/>
              </a:rPr>
              <a:t>This</a:t>
            </a:r>
            <a:r>
              <a:rPr lang="en-AU" altLang="en-US" sz="1200" baseline="0" noProof="0" dirty="0">
                <a:latin typeface="+mn-lt"/>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latin typeface="+mn-lt"/>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latin typeface="+mn-lt"/>
                <a:ea typeface="ＭＳ Ｐゴシック"/>
                <a:cs typeface="ＭＳ Ｐゴシック"/>
              </a:rPr>
              <a:t>nt.</a:t>
            </a:r>
          </a:p>
          <a:p>
            <a:pPr marL="181229" indent="-181229">
              <a:spcBef>
                <a:spcPct val="0"/>
              </a:spcBef>
              <a:buFont typeface="Arial"/>
              <a:buChar char="•"/>
            </a:pPr>
            <a:r>
              <a:rPr lang="en-CA" altLang="en-US" sz="1200" i="1" baseline="0" noProof="0" dirty="0">
                <a:latin typeface="+mn-lt"/>
                <a:ea typeface="ＭＳ Ｐゴシック"/>
                <a:cs typeface="ＭＳ Ｐゴシック"/>
              </a:rPr>
              <a:t>There is no longer any need to calculate a patient’s HASBLED score as this does not influence management (most patients are </a:t>
            </a:r>
            <a:r>
              <a:rPr lang="en-CA" altLang="en-US" sz="1200" i="1" baseline="0" noProof="0" dirty="0" err="1">
                <a:latin typeface="+mn-lt"/>
                <a:ea typeface="ＭＳ Ｐゴシック"/>
                <a:cs typeface="ＭＳ Ｐゴシック"/>
              </a:rPr>
              <a:t>antioagulated</a:t>
            </a:r>
            <a:r>
              <a:rPr lang="en-CA" altLang="en-US" sz="1200" i="1" baseline="0" noProof="0" dirty="0">
                <a:latin typeface="+mn-lt"/>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latin typeface="+mn-lt"/>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latin typeface="+mn-lt"/>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402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b="1" dirty="0">
              <a:latin typeface="+mn-lt"/>
            </a:endParaRPr>
          </a:p>
          <a:p>
            <a:r>
              <a:rPr lang="en-CA" sz="1200" dirty="0">
                <a:latin typeface="+mn-lt"/>
              </a:rPr>
              <a:t>AF Is a common cause of stroke (irrespective of AF type)</a:t>
            </a:r>
          </a:p>
          <a:p>
            <a:r>
              <a:rPr lang="en-CA" sz="1200" dirty="0">
                <a:latin typeface="+mn-lt"/>
              </a:rPr>
              <a:t>AF is a common cause of idiopathic stroke, so it is reasonable to repeat investigations (</a:t>
            </a:r>
            <a:r>
              <a:rPr lang="en-CA" sz="1200" dirty="0" err="1">
                <a:latin typeface="+mn-lt"/>
              </a:rPr>
              <a:t>Holters</a:t>
            </a:r>
            <a:r>
              <a:rPr lang="en-CA" sz="1200" dirty="0">
                <a:latin typeface="+mn-lt"/>
              </a:rPr>
              <a:t>, loop monitors) to continue looking for AF</a:t>
            </a:r>
          </a:p>
          <a:p>
            <a:r>
              <a:rPr lang="en-CA" sz="1200" dirty="0">
                <a:latin typeface="+mn-lt"/>
              </a:rPr>
              <a:t>Anticoagulation for secondary stroke prevention is even more important, as stroke risk is even higher in this population </a:t>
            </a:r>
          </a:p>
          <a:p>
            <a:r>
              <a:rPr lang="en-CA" sz="1200" dirty="0">
                <a:latin typeface="+mn-lt"/>
              </a:rPr>
              <a:t>In patients with AF who have known coronary artery disease (without recent ACS or PCI),  NOACs alone are indicated, and ASA should not be used</a:t>
            </a:r>
          </a:p>
          <a:p>
            <a:endParaRPr lang="en-CA" b="1" dirty="0"/>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73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29</a:t>
            </a:fld>
            <a:endParaRPr lang="en-US"/>
          </a:p>
        </p:txBody>
      </p:sp>
    </p:spTree>
    <p:extLst>
      <p:ext uri="{BB962C8B-B14F-4D97-AF65-F5344CB8AC3E}">
        <p14:creationId xmlns:p14="http://schemas.microsoft.com/office/powerpoint/2010/main" val="3671021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71450" indent="-171450">
              <a:buFontTx/>
              <a:buChar char="-"/>
            </a:pPr>
            <a:r>
              <a:rPr lang="en-CA" sz="1200" noProof="0" dirty="0">
                <a:solidFill>
                  <a:schemeClr val="tx1"/>
                </a:solidFill>
                <a:latin typeface="+mn-lt"/>
              </a:rPr>
              <a:t>The</a:t>
            </a:r>
            <a:r>
              <a:rPr lang="en-CA" sz="1200" baseline="0" noProof="0" dirty="0">
                <a:solidFill>
                  <a:schemeClr val="tx1"/>
                </a:solidFill>
                <a:latin typeface="+mn-lt"/>
              </a:rPr>
              <a:t> likelihood of an a</a:t>
            </a:r>
            <a:r>
              <a:rPr lang="en-CA" sz="1200" noProof="0" dirty="0">
                <a:solidFill>
                  <a:schemeClr val="tx1"/>
                </a:solidFill>
                <a:latin typeface="+mn-lt"/>
              </a:rPr>
              <a:t>therosclerotic</a:t>
            </a:r>
            <a:r>
              <a:rPr lang="en-CA" sz="1200" baseline="0" noProof="0" dirty="0">
                <a:solidFill>
                  <a:schemeClr val="tx1"/>
                </a:solidFill>
                <a:latin typeface="+mn-lt"/>
              </a:rPr>
              <a:t> plaque being the cause of an ischemic stroke increases with the degree of stenosis. Fred’s internal carotid artery (ICA) stenosis of &lt;50% is probably not the cause of his </a:t>
            </a:r>
            <a:r>
              <a:rPr lang="en-CA" sz="1200" baseline="0" noProof="0" dirty="0" err="1">
                <a:solidFill>
                  <a:schemeClr val="tx1"/>
                </a:solidFill>
                <a:latin typeface="+mn-lt"/>
              </a:rPr>
              <a:t>nonlacunar</a:t>
            </a:r>
            <a:r>
              <a:rPr lang="en-CA" sz="1200" baseline="0" noProof="0" dirty="0">
                <a:solidFill>
                  <a:schemeClr val="tx1"/>
                </a:solidFill>
                <a:latin typeface="+mn-lt"/>
              </a:rPr>
              <a:t> stroke. Despite of a 24-hour Holter showing no atrial fibrillation, the treating physician should investigate further for subclinical atrial fibrillation (SCAF). If &gt; 50% ICA stenosis were found and 24h Holter is negative for AF, short term (3 week) combined antiplatelet therapy with ASA 80 mg + clopidogrel 75 mg OD followed by long-term antiplatelet monotherapy with either ASA 80 mg OD or clopidogrel 75 mg OD would be appropriate treatment, together with possible ICA revascularization following guidelines. In all cases, modifiable risk factors of atherosclerosis should be controlled.</a:t>
            </a:r>
          </a:p>
          <a:p>
            <a:pPr marL="171450" indent="-171450">
              <a:buFontTx/>
              <a:buChar char="-"/>
            </a:pPr>
            <a:r>
              <a:rPr lang="en-CA" sz="1200" baseline="0" noProof="0" dirty="0">
                <a:solidFill>
                  <a:schemeClr val="tx1"/>
                </a:solidFill>
                <a:latin typeface="+mn-lt"/>
              </a:rPr>
              <a:t>Aortic valve sclerosis or </a:t>
            </a:r>
            <a:r>
              <a:rPr lang="en-CA" sz="1200" baseline="0" noProof="0" dirty="0" err="1">
                <a:solidFill>
                  <a:schemeClr val="tx1"/>
                </a:solidFill>
                <a:latin typeface="+mn-lt"/>
              </a:rPr>
              <a:t>fibrocalcification</a:t>
            </a:r>
            <a:r>
              <a:rPr lang="en-CA" sz="1200" baseline="0" noProof="0" dirty="0">
                <a:solidFill>
                  <a:schemeClr val="tx1"/>
                </a:solidFill>
                <a:latin typeface="+mn-lt"/>
              </a:rPr>
              <a:t> with any degree of aortic stenosis does not confer clinically significant risk for embolic stroke.  AF in this setting is considered « nonvalvular » and a DOAC is appropriate if the patient qualifies for long-term anticoagulation based on the CCS CHADS-65 algorithm.</a:t>
            </a:r>
          </a:p>
          <a:p>
            <a:pPr marL="171450" indent="-171450">
              <a:buFontTx/>
              <a:buChar char="-"/>
            </a:pPr>
            <a:endParaRPr lang="en-CA" sz="1200" noProof="0" dirty="0">
              <a:solidFill>
                <a:schemeClr val="tx1"/>
              </a:solidFill>
              <a:latin typeface="+mn-lt"/>
            </a:endParaRPr>
          </a:p>
          <a:p>
            <a:endParaRPr lang="en-CA" sz="1200" b="1" dirty="0">
              <a:solidFill>
                <a:schemeClr val="tx1"/>
              </a:solidFill>
              <a:latin typeface="+mn-lt"/>
            </a:endParaRPr>
          </a:p>
          <a:p>
            <a:endParaRPr lang="en-CA" sz="1200" dirty="0">
              <a:solidFill>
                <a:schemeClr val="tx1"/>
              </a:solidFill>
              <a:latin typeface="+mn-lt"/>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solidFill>
                <a:schemeClr val="tx1"/>
              </a:solidFill>
              <a:latin typeface="+mn-lt"/>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solidFill>
                <a:schemeClr val="tx1"/>
              </a:solidFill>
              <a:latin typeface="+mn-lt"/>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Recurrent strokes in the Navigate-ESUS</a:t>
            </a:r>
            <a:r>
              <a:rPr lang="en-US" sz="1200" baseline="0" dirty="0">
                <a:latin typeface="+mn-lt"/>
              </a:rPr>
              <a:t> population may not, in fact, have been embolic or may have been due to heterogeneous embolic sources (e.g. arterial, cardiac or paradoxical via PFO) unresponsive to DOAC therapy.</a:t>
            </a:r>
            <a:endParaRPr lang="en-US" sz="1200" dirty="0">
              <a:latin typeface="+mn-lt"/>
            </a:endParaRPr>
          </a:p>
          <a:p>
            <a:pPr defTabSz="483276">
              <a:defRPr/>
            </a:pPr>
            <a:endParaRPr lang="en-CA" sz="1200" b="1" dirty="0">
              <a:latin typeface="+mn-lt"/>
              <a:ea typeface="Microsoft YaHei" pitchFamily="34" charset="-122"/>
            </a:endParaRPr>
          </a:p>
          <a:p>
            <a:pPr fontAlgn="base"/>
            <a:r>
              <a:rPr lang="en-CA" sz="1200" b="0" i="0" kern="1200" dirty="0">
                <a:solidFill>
                  <a:schemeClr val="tx1"/>
                </a:solidFill>
                <a:effectLst/>
                <a:latin typeface="+mn-lt"/>
                <a:ea typeface="+mn-ea"/>
                <a:cs typeface="+mn-cs"/>
              </a:rPr>
              <a:t>The primary efficacy outcome of recurrent stroke of any type or systemic embolism occurred in 172 patients in the rivaroxaban group (annualized rate, 5.1%) and in 160 in the aspirin group (annualized rate, 4.8%) (hazard ratio, 1.07; 95% confidence interval [CI], 0.87 to 1.33; P=0.52). This represented 332 (74%) of the anticipated 450 efficacy events that were expected to occur in order for the trial to have adequate power. A total of 314 events (95%) were ischemic strokes, 158 of which occurred in the rivaroxaban group and 156 in the aspirin group (hazard ratio, 1.01; 95% CI, 0.81 to 1.26); 15 events (5%) were hemorrhagic strokes and 3 (1%) were systemic emboli. Of the 314 recurrent ischemic strokes, 36 (11%) were associated with symptoms lasting less than 24 hours but also with neuroimaging evidence of brain infarction, and 5 (2%) could not be classified as ischemic or hemorrhagic because brain imaging was not performed. There were 13 hemorrhagic strokes in the rivaroxaban group, as compared with 2 in the aspirin group. The severity of recurrent ischemic strokes as indicated by the modified Rankin scale score at hospital discharge was similar in the two treatment groups</a:t>
            </a:r>
          </a:p>
          <a:p>
            <a:pPr fontAlgn="base"/>
            <a:endParaRPr lang="en-CA" sz="1200" b="0" i="0" kern="1200" dirty="0">
              <a:solidFill>
                <a:schemeClr val="tx1"/>
              </a:solidFill>
              <a:effectLst/>
              <a:latin typeface="+mn-lt"/>
              <a:ea typeface="+mn-ea"/>
              <a:cs typeface="+mn-cs"/>
            </a:endParaRPr>
          </a:p>
          <a:p>
            <a:pPr marL="171450" indent="-171450">
              <a:buFont typeface="Arial"/>
              <a:buChar char="•"/>
            </a:pPr>
            <a:r>
              <a:rPr lang="en-US" sz="1200" dirty="0">
                <a:latin typeface="+mn-lt"/>
              </a:rPr>
              <a:t>High Stroke /</a:t>
            </a:r>
            <a:r>
              <a:rPr lang="en-US" sz="1200" baseline="0" dirty="0">
                <a:latin typeface="+mn-lt"/>
              </a:rPr>
              <a:t> SE event rate of 5%/year and ischemic stroke rate of 4.7%/year (equal in both groups).</a:t>
            </a:r>
          </a:p>
          <a:p>
            <a:pPr marL="171450" indent="-171450">
              <a:buFont typeface="Arial"/>
              <a:buChar char="•"/>
            </a:pPr>
            <a:r>
              <a:rPr lang="en-US" sz="1200" baseline="0" dirty="0">
                <a:latin typeface="+mn-lt"/>
              </a:rPr>
              <a:t>Rivaroxaban 15 mg was unable to reduce this event rate vs. ASA 100mg, suggesting that undiagnosed PAF was not a major cause of recurrent stroke in this population. </a:t>
            </a:r>
          </a:p>
          <a:p>
            <a:pPr marL="171450" indent="-171450">
              <a:buFont typeface="Arial"/>
              <a:buChar char="•"/>
            </a:pPr>
            <a:r>
              <a:rPr lang="en-US" sz="1200" baseline="0" dirty="0">
                <a:latin typeface="+mn-lt"/>
              </a:rPr>
              <a:t>In AVEROES, apixaban 5 mg bid (reduced to 2.5 mg bid when 2/3 “ABC” criteria met) was very effective at reducing the rate of stroke / SE.  However AVEROES patients had documented AF.</a:t>
            </a:r>
            <a:endParaRPr lang="en-US" sz="1200" dirty="0">
              <a:latin typeface="+mn-lt"/>
            </a:endParaRPr>
          </a:p>
          <a:p>
            <a:pPr fontAlgn="base"/>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0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b="1" dirty="0">
              <a:latin typeface="+mn-lt"/>
            </a:endParaRPr>
          </a:p>
          <a:p>
            <a:pPr marL="171450" indent="-171450">
              <a:buFont typeface="Arial"/>
              <a:buChar char="•"/>
            </a:pPr>
            <a:r>
              <a:rPr lang="en-CA" sz="1200" b="1" dirty="0">
                <a:latin typeface="+mn-lt"/>
              </a:rPr>
              <a:t>E</a:t>
            </a:r>
            <a:r>
              <a:rPr lang="en-CA" sz="1200" dirty="0">
                <a:latin typeface="+mn-lt"/>
              </a:rPr>
              <a:t>mbolic </a:t>
            </a:r>
            <a:r>
              <a:rPr lang="en-CA" sz="1200" b="1" dirty="0">
                <a:latin typeface="+mn-lt"/>
              </a:rPr>
              <a:t>S</a:t>
            </a:r>
            <a:r>
              <a:rPr lang="en-CA" sz="1200" dirty="0">
                <a:latin typeface="+mn-lt"/>
              </a:rPr>
              <a:t>trokes of </a:t>
            </a:r>
            <a:r>
              <a:rPr lang="en-CA" sz="1200" b="1" dirty="0">
                <a:latin typeface="+mn-lt"/>
              </a:rPr>
              <a:t>U</a:t>
            </a:r>
            <a:r>
              <a:rPr lang="en-CA" sz="1200" dirty="0">
                <a:latin typeface="+mn-lt"/>
              </a:rPr>
              <a:t>ndetermined </a:t>
            </a:r>
            <a:r>
              <a:rPr lang="en-CA" sz="1200" b="1" dirty="0">
                <a:latin typeface="+mn-lt"/>
              </a:rPr>
              <a:t>S</a:t>
            </a:r>
            <a:r>
              <a:rPr lang="en-CA" sz="1200" dirty="0">
                <a:latin typeface="+mn-lt"/>
              </a:rPr>
              <a:t>ource</a:t>
            </a:r>
            <a:r>
              <a:rPr lang="en-CA" sz="1200" baseline="0" dirty="0">
                <a:latin typeface="+mn-lt"/>
              </a:rPr>
              <a:t> (ESUS)</a:t>
            </a:r>
            <a:r>
              <a:rPr lang="en-CA" sz="1200" dirty="0">
                <a:latin typeface="+mn-lt"/>
              </a:rPr>
              <a:t> are also known as “cryptogenic strokes” and represent about 20% of all ischemic strokes.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CA" sz="1200" dirty="0">
                <a:latin typeface="+mn-lt"/>
              </a:rPr>
              <a:t>RE-SPECT-ESUS (BI) : Dabigatran </a:t>
            </a:r>
            <a:r>
              <a:rPr lang="en-CA" sz="1200" dirty="0" err="1">
                <a:latin typeface="+mn-lt"/>
              </a:rPr>
              <a:t>Etexilate</a:t>
            </a:r>
            <a:r>
              <a:rPr lang="en-CA" sz="1200" dirty="0">
                <a:latin typeface="+mn-lt"/>
              </a:rPr>
              <a:t> for secondary stroke prevention in patients with embolic stroke of undetermined source.</a:t>
            </a:r>
            <a:br>
              <a:rPr lang="en-CA" sz="1200" dirty="0">
                <a:latin typeface="+mn-lt"/>
              </a:rPr>
            </a:br>
            <a:r>
              <a:rPr lang="en-CA" sz="1200" dirty="0">
                <a:latin typeface="+mn-lt"/>
              </a:rPr>
              <a:t>(Preliminary results presented at the World Stroke Congress in Montreal – Oct 2018)</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CA" sz="1200" dirty="0">
                <a:latin typeface="+mn-lt"/>
              </a:rPr>
              <a:t>Median time from index stroke to randomization of 45 days</a:t>
            </a:r>
            <a:endParaRPr lang="en-CA" sz="1200" b="1" dirty="0">
              <a:latin typeface="+mn-lt"/>
            </a:endParaRPr>
          </a:p>
          <a:p>
            <a:pPr defTabSz="483276">
              <a:defRPr/>
            </a:pPr>
            <a:endParaRPr lang="en-CA" sz="1200" b="1" dirty="0">
              <a:latin typeface="+mn-lt"/>
              <a:ea typeface="Microsoft YaHei" pitchFamily="34" charset="-122"/>
            </a:endParaRPr>
          </a:p>
          <a:p>
            <a:r>
              <a:rPr lang="en-CA" sz="1200" b="0" i="0" kern="1200" dirty="0">
                <a:solidFill>
                  <a:schemeClr val="tx1"/>
                </a:solidFill>
                <a:effectLst/>
                <a:latin typeface="+mn-lt"/>
                <a:ea typeface="+mn-ea"/>
                <a:cs typeface="+mn-cs"/>
              </a:rPr>
              <a:t>The 5,390-patient ESUS trial—called </a:t>
            </a:r>
            <a:r>
              <a:rPr lang="en-CA" sz="1200" b="0" i="0" u="none" strike="noStrike" kern="1200" dirty="0">
                <a:solidFill>
                  <a:schemeClr val="tx1"/>
                </a:solidFill>
                <a:effectLst/>
                <a:latin typeface="+mn-lt"/>
                <a:ea typeface="+mn-ea"/>
                <a:cs typeface="+mn-cs"/>
                <a:hlinkClick r:id="rId3"/>
              </a:rPr>
              <a:t>RE-SPECT ESUS</a:t>
            </a:r>
            <a:r>
              <a:rPr lang="en-CA" sz="1200" b="0" i="0" kern="1200" dirty="0">
                <a:solidFill>
                  <a:schemeClr val="tx1"/>
                </a:solidFill>
                <a:effectLst/>
                <a:latin typeface="+mn-lt"/>
                <a:ea typeface="+mn-ea"/>
                <a:cs typeface="+mn-cs"/>
              </a:rPr>
              <a:t>—was designed to test whether dabigatran is superior to aspirin 100 mg a day for the prevention of recurrent stroke. Most patients in the dabigatran arm received 150 mg twice daily, but those 75 years and older and those with moderate renal impairment received the lower 110-mg dose.</a:t>
            </a:r>
          </a:p>
          <a:p>
            <a:r>
              <a:rPr lang="en-CA" sz="1200" b="0" i="0" kern="1200" dirty="0">
                <a:solidFill>
                  <a:schemeClr val="tx1"/>
                </a:solidFill>
                <a:effectLst/>
                <a:latin typeface="+mn-lt"/>
                <a:ea typeface="+mn-ea"/>
                <a:cs typeface="+mn-cs"/>
              </a:rPr>
              <a:t>Through a mean follow-up of 19 months, the rate of recurrent stroke (primary outcome) was 4.1% per year with dabigatran and 4.8% per year with aspirin, a nonsignificant difference (HR 0.85; P = 0.1).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the Kaplan-Meier curves showed increasing separation between groups, in favor of dabigatran, as follow-up progressed.</a:t>
            </a:r>
          </a:p>
          <a:p>
            <a:r>
              <a:rPr lang="en-CA" sz="1200" b="0" i="0" kern="1200" dirty="0">
                <a:solidFill>
                  <a:schemeClr val="tx1"/>
                </a:solidFill>
                <a:effectLst/>
                <a:latin typeface="+mn-lt"/>
                <a:ea typeface="+mn-ea"/>
                <a:cs typeface="+mn-cs"/>
              </a:rPr>
              <a:t>The rate of major bleeding was similar in both arms—1.7% per year with dabigatran and 1.4% per year with aspirin,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There were three fatal bleeds—all in the aspirin arm—during the trial.</a:t>
            </a:r>
          </a:p>
          <a:p>
            <a:r>
              <a:rPr lang="en-CA" sz="1200" b="0" i="0" kern="1200" dirty="0">
                <a:solidFill>
                  <a:schemeClr val="tx1"/>
                </a:solidFill>
                <a:effectLst/>
                <a:latin typeface="+mn-lt"/>
                <a:ea typeface="+mn-ea"/>
                <a:cs typeface="+mn-cs"/>
              </a:rPr>
              <a:t>The trial “provides insight into this concept of ESUS,”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“I don’t think you could say it was a failure for dabigatran. There was this hint of an improvement, and I think now it really provides a lot of excitement for the field to try and understand which patients may benefit from this and potentially refine the concept of ESUS and maybe find better treatments for these patients.”</a:t>
            </a:r>
          </a:p>
          <a:p>
            <a:r>
              <a:rPr lang="en-CA" sz="1200" b="0" i="0" kern="1200" dirty="0">
                <a:solidFill>
                  <a:schemeClr val="tx1"/>
                </a:solidFill>
                <a:effectLst/>
                <a:latin typeface="+mn-lt"/>
                <a:ea typeface="+mn-ea"/>
                <a:cs typeface="+mn-cs"/>
              </a:rPr>
              <a:t>Another direct oral anticoagulant (DOAC), rivaroxaban (Xarelto; Bayer/Janssen), </a:t>
            </a:r>
            <a:r>
              <a:rPr lang="en-CA" sz="1200" b="0" i="0" u="none" strike="noStrike" kern="1200" dirty="0">
                <a:solidFill>
                  <a:schemeClr val="tx1"/>
                </a:solidFill>
                <a:effectLst/>
                <a:latin typeface="+mn-lt"/>
                <a:ea typeface="+mn-ea"/>
                <a:cs typeface="+mn-cs"/>
                <a:hlinkClick r:id="rId4"/>
              </a:rPr>
              <a:t>also failed to demonstrate a benefit</a:t>
            </a:r>
            <a:r>
              <a:rPr lang="en-CA" sz="1200" b="0" i="0" kern="1200" dirty="0">
                <a:solidFill>
                  <a:schemeClr val="tx1"/>
                </a:solidFill>
                <a:effectLst/>
                <a:latin typeface="+mn-lt"/>
                <a:ea typeface="+mn-ea"/>
                <a:cs typeface="+mn-cs"/>
              </a:rPr>
              <a:t> in an ESUS population. Asked whether it’s still possible that DOACs could prove useful in this group of patients,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it’s too early tell.</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02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marL="232898" indent="-232898" defTabSz="931585">
              <a:defRPr/>
            </a:pPr>
            <a:endParaRPr lang="en-US" sz="1200" b="1" dirty="0">
              <a:latin typeface="+mn-lt"/>
            </a:endParaRPr>
          </a:p>
          <a:p>
            <a:r>
              <a:rPr lang="en-CA" sz="1200" b="1" i="0" kern="1200" dirty="0">
                <a:solidFill>
                  <a:schemeClr val="tx1"/>
                </a:solidFill>
                <a:effectLst/>
                <a:latin typeface="+mn-lt"/>
                <a:ea typeface="+mn-ea"/>
                <a:cs typeface="+mn-cs"/>
              </a:rPr>
              <a:t>Abstract</a:t>
            </a:r>
          </a:p>
          <a:p>
            <a:r>
              <a:rPr lang="en-CA" sz="1200" b="1" i="0" kern="1200" cap="all" dirty="0">
                <a:solidFill>
                  <a:schemeClr val="tx1"/>
                </a:solidFill>
                <a:effectLst/>
                <a:latin typeface="+mn-lt"/>
                <a:ea typeface="+mn-ea"/>
                <a:cs typeface="+mn-cs"/>
              </a:rPr>
              <a:t>BACKGROUND:</a:t>
            </a:r>
          </a:p>
          <a:p>
            <a:r>
              <a:rPr lang="en-CA" sz="1200" b="0" i="0" kern="1200" dirty="0">
                <a:solidFill>
                  <a:schemeClr val="tx1"/>
                </a:solidFill>
                <a:effectLst/>
                <a:latin typeface="+mn-lt"/>
                <a:ea typeface="+mn-ea"/>
                <a:cs typeface="+mn-cs"/>
              </a:rPr>
              <a:t>Non-vitamin K antagonist oral anticoagulants (NOACs) are indicated for stroke prevention in atrial fibrillation (AF) but require lower doses in certain patients. We sought to describe the frequency, appropriateness (according to Food and Drug Administration labeling), and outcomes of patients prescribed reduced doses of NOACs in community practice.</a:t>
            </a:r>
          </a:p>
          <a:p>
            <a:r>
              <a:rPr lang="en-CA" sz="1200" b="1" i="0" kern="1200" cap="all" dirty="0">
                <a:solidFill>
                  <a:schemeClr val="tx1"/>
                </a:solidFill>
                <a:effectLst/>
                <a:latin typeface="+mn-lt"/>
                <a:ea typeface="+mn-ea"/>
                <a:cs typeface="+mn-cs"/>
              </a:rPr>
              <a:t>METHODS AND RESULTS:</a:t>
            </a:r>
          </a:p>
          <a:p>
            <a:r>
              <a:rPr lang="en-CA" sz="1200" b="0" i="0" kern="1200" dirty="0">
                <a:solidFill>
                  <a:schemeClr val="tx1"/>
                </a:solidFill>
                <a:effectLst/>
                <a:latin typeface="+mn-lt"/>
                <a:ea typeface="+mn-ea"/>
                <a:cs typeface="+mn-cs"/>
              </a:rPr>
              <a:t>We analyzed data from the ORBIT-AF II (The Outcomes Registry for Better Informed Treatment of Atrial Fibrillation II) registry, a prospective, national, observational registry of AF patients. Among 7925 AF patients receiving NOACs, we assessed patterns of use of reduced NOAC doses and associated cardiovascular and bleeding outcomes at median follow-up of 1 year. Overall, 6636 patients (84%) received a NOAC at standard dose, which was consistent with US Food and Drug Administration labeling in 6376 (96%). Reduced NOAC dose was prescribed to 1289 (16% overall), which was consistent with Food and Drug Administration labeling in only 555 patients (43%). Compared with those whose NOAC dose was appropriately reduced, patients receiving inappropriate dose reductions were younger (median age 79 versus 84,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&lt;0.0001) and had lower ORBIT bleeding risk scores (26% ≥4 versus 45%,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&lt;0.0001). Compared with those appropriately receiving standard dosing, patients receiving inappropriately reduced-dose NOACs had higher unadjusted rates of thromboembolic events (2.11 versus 1.35 events per 100 patient years, hazard ratio 1.56, 95% confidence interval 0.92-2.67) and death (6.77 versus 2.60, hazard ratio 2.61, 95% confidence interval 1.86-3.67). After adjustment, outcomes were not significantly different but tended to favor patients dosed appropriately.</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The majority of dose reductions of NOACs in AF are inconsistent with US Food and Drug Administration recommendations. There appear to be opportunities to improve current NOAC dosing in community practice.</a:t>
            </a: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02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32898" indent="-232898" defTabSz="931585">
              <a:defRPr/>
            </a:pPr>
            <a:endParaRPr lang="en-US" sz="1000" b="1"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427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32898" indent="-232898" defTabSz="931585">
              <a:defRPr/>
            </a:pPr>
            <a:endParaRPr lang="en-US" sz="1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fr-FR" sz="1200" dirty="0">
                <a:latin typeface="+mn-lt"/>
                <a:ea typeface="msgothic" charset="0"/>
                <a:cs typeface="msgothic" charset="0"/>
              </a:rPr>
              <a:t>Predicted probability of paroxysmal atrial fibrillation according to number of atrial premature beats/24 h on a Holter monitor study. AF indicates atrial fibrillation; APB.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000" b="1"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57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0" dirty="0"/>
              <a:t>HASBLED does not predict bleedings in </a:t>
            </a:r>
            <a:r>
              <a:rPr lang="en-CA" b="0" dirty="0" err="1"/>
              <a:t>AFib</a:t>
            </a:r>
            <a:r>
              <a:rPr lang="en-CA" b="0" dirty="0"/>
              <a:t> patients on DOACs. It tells which bleeding risk factors can be controlled to reduce the risk</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75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US" sz="1200" b="0" dirty="0">
                <a:solidFill>
                  <a:schemeClr val="tx1"/>
                </a:solidFill>
                <a:latin typeface="+mn-lt"/>
              </a:rPr>
              <a:t>BP seems well controlled in the office</a:t>
            </a:r>
            <a:r>
              <a:rPr lang="en-US" sz="1200" b="0" baseline="0" dirty="0">
                <a:solidFill>
                  <a:schemeClr val="tx1"/>
                </a:solidFill>
                <a:latin typeface="+mn-lt"/>
              </a:rPr>
              <a:t> setting but Fred may have “masked HTN” as he is on a low dose diuretic monotherapy.  Consider a switch to a long acting thiazide-like diuretic such as indapamide 2.5 mg OD per Hypertension Canada </a:t>
            </a:r>
            <a:r>
              <a:rPr lang="en-US" sz="1200" b="0" baseline="0" dirty="0" err="1">
                <a:solidFill>
                  <a:schemeClr val="tx1"/>
                </a:solidFill>
                <a:latin typeface="+mn-lt"/>
              </a:rPr>
              <a:t>Guidelinessince</a:t>
            </a:r>
            <a:r>
              <a:rPr lang="en-US" sz="1200" b="0" baseline="0" dirty="0">
                <a:solidFill>
                  <a:schemeClr val="tx1"/>
                </a:solidFill>
                <a:latin typeface="+mn-lt"/>
              </a:rPr>
              <a:t> 2017.</a:t>
            </a:r>
            <a:endParaRPr lang="en-US" sz="1200" b="0" dirty="0">
              <a:solidFill>
                <a:schemeClr val="tx1"/>
              </a:solidFill>
              <a:latin typeface="+mn-lt"/>
            </a:endParaRPr>
          </a:p>
          <a:p>
            <a:r>
              <a:rPr lang="en-US" sz="1200" dirty="0">
                <a:solidFill>
                  <a:schemeClr val="tx1"/>
                </a:solidFill>
                <a:latin typeface="+mn-lt"/>
              </a:rPr>
              <a:t>- Creatinine 155 </a:t>
            </a:r>
            <a:r>
              <a:rPr lang="en-US" sz="1200" dirty="0" err="1">
                <a:solidFill>
                  <a:schemeClr val="tx1"/>
                </a:solidFill>
                <a:latin typeface="+mn-lt"/>
              </a:rPr>
              <a:t>μmol</a:t>
            </a:r>
            <a:r>
              <a:rPr lang="en-US" sz="1200" dirty="0">
                <a:solidFill>
                  <a:schemeClr val="tx1"/>
                </a:solidFill>
                <a:latin typeface="+mn-lt"/>
              </a:rPr>
              <a:t>/L = eGFR 44 ml/min/1.73m</a:t>
            </a:r>
            <a:r>
              <a:rPr lang="en-US" sz="1200" baseline="30000" dirty="0">
                <a:solidFill>
                  <a:schemeClr val="tx1"/>
                </a:solidFill>
                <a:latin typeface="+mn-lt"/>
              </a:rPr>
              <a:t>2 </a:t>
            </a:r>
            <a:r>
              <a:rPr lang="en-US" sz="1200" baseline="0" dirty="0">
                <a:solidFill>
                  <a:schemeClr val="tx1"/>
                </a:solidFill>
                <a:latin typeface="+mn-lt"/>
              </a:rPr>
              <a:t>= </a:t>
            </a:r>
            <a:r>
              <a:rPr lang="en-US" sz="1200" strike="noStrike" baseline="0" dirty="0" err="1">
                <a:solidFill>
                  <a:schemeClr val="tx1"/>
                </a:solidFill>
                <a:latin typeface="+mn-lt"/>
              </a:rPr>
              <a:t>CrCl</a:t>
            </a:r>
            <a:r>
              <a:rPr lang="en-US" sz="1200" strike="noStrike" baseline="0" dirty="0">
                <a:solidFill>
                  <a:schemeClr val="tx1"/>
                </a:solidFill>
                <a:latin typeface="+mn-lt"/>
              </a:rPr>
              <a:t> 30 ml/min   : shows importance of calculating the </a:t>
            </a:r>
            <a:r>
              <a:rPr lang="en-US" sz="1200" strike="noStrike" baseline="0" dirty="0" err="1">
                <a:solidFill>
                  <a:schemeClr val="tx1"/>
                </a:solidFill>
                <a:latin typeface="+mn-lt"/>
              </a:rPr>
              <a:t>CrCl</a:t>
            </a:r>
            <a:r>
              <a:rPr lang="en-US" sz="1200" strike="noStrike" baseline="0" dirty="0">
                <a:solidFill>
                  <a:schemeClr val="tx1"/>
                </a:solidFill>
                <a:latin typeface="+mn-lt"/>
              </a:rPr>
              <a:t> in this setting.  Fred is still eligible for a DOAC but will require close monitoring of his renal function and preferably an agent with low renal clearance such as apixaban (27%) or rivaroxaban (36%).  Both choices would require dosage adjustment as he meets two of three “ABC” criteria for apixaban (age &gt; 80 and </a:t>
            </a:r>
            <a:r>
              <a:rPr lang="en-US" sz="1200" strike="noStrike" baseline="0" dirty="0" err="1">
                <a:solidFill>
                  <a:schemeClr val="tx1"/>
                </a:solidFill>
                <a:latin typeface="+mn-lt"/>
              </a:rPr>
              <a:t>creatinie</a:t>
            </a:r>
            <a:r>
              <a:rPr lang="en-US" sz="1200" strike="noStrike" baseline="0" dirty="0">
                <a:solidFill>
                  <a:schemeClr val="tx1"/>
                </a:solidFill>
                <a:latin typeface="+mn-lt"/>
              </a:rPr>
              <a:t> &gt; 133) and the </a:t>
            </a:r>
            <a:r>
              <a:rPr lang="en-US" sz="1200" strike="noStrike" baseline="0" dirty="0" err="1">
                <a:solidFill>
                  <a:schemeClr val="tx1"/>
                </a:solidFill>
                <a:latin typeface="+mn-lt"/>
              </a:rPr>
              <a:t>CrCl</a:t>
            </a:r>
            <a:r>
              <a:rPr lang="en-US" sz="1200" strike="noStrike" baseline="0" dirty="0">
                <a:solidFill>
                  <a:schemeClr val="tx1"/>
                </a:solidFill>
                <a:latin typeface="+mn-lt"/>
              </a:rPr>
              <a:t> &lt;50 ml/min criterion for rivaroxaban.  </a:t>
            </a:r>
          </a:p>
          <a:p>
            <a:endParaRPr lang="en-CA" b="1"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728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Answers 1. 3.</a:t>
            </a:r>
            <a:r>
              <a:rPr lang="en-US" sz="1200" b="1" baseline="0" dirty="0">
                <a:solidFill>
                  <a:schemeClr val="tx1"/>
                </a:solidFill>
                <a:latin typeface="+mn-lt"/>
              </a:rPr>
              <a:t> 4. are all correct</a:t>
            </a:r>
            <a:endParaRPr lang="en-US" sz="1200" b="1" dirty="0">
              <a:solidFill>
                <a:schemeClr val="tx1"/>
              </a:solidFill>
              <a:latin typeface="+mn-lt"/>
            </a:endParaRP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Key Points: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a:solidFill>
                  <a:schemeClr val="tx1"/>
                </a:solidFill>
                <a:latin typeface="+mn-lt"/>
              </a:rPr>
              <a:t>For</a:t>
            </a:r>
            <a:r>
              <a:rPr lang="en-US" sz="1200" baseline="0" dirty="0">
                <a:solidFill>
                  <a:schemeClr val="tx1"/>
                </a:solidFill>
                <a:latin typeface="+mn-lt"/>
              </a:rPr>
              <a:t> a minor ischemic stroke without evidence of AF, recommended treatment is a three week period of DAPT (e.g. clopidogrel 300 mg bolus followed by 75 mg OD + ASA 75 mg OD) and then single long-term antiplatelet therapy with ASA 80 mg OD.</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aseline="0" dirty="0">
                <a:solidFill>
                  <a:schemeClr val="tx1"/>
                </a:solidFill>
                <a:latin typeface="+mn-lt"/>
              </a:rPr>
              <a:t>Perindopril 4 mg +/- indapamide significantly reduced fatal / nonfatal stroke recurrence post stroke / TIA  in the PROGRESS trial (Lancet 2001;358:1033-1041).</a:t>
            </a:r>
            <a:endParaRPr lang="en-US" sz="1200" dirty="0">
              <a:solidFill>
                <a:schemeClr val="tx1"/>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a:solidFill>
                  <a:schemeClr val="tx1"/>
                </a:solidFill>
                <a:latin typeface="+mn-lt"/>
              </a:rPr>
              <a:t>In patients in whom AF is suspected based on symptoms or history of CVA or TIA, a longer term (e.g. 2-4 week) ECG monitoring with event loop recorder (e.g.</a:t>
            </a:r>
            <a:r>
              <a:rPr lang="en-US" sz="1200" baseline="0" dirty="0">
                <a:solidFill>
                  <a:schemeClr val="tx1"/>
                </a:solidFill>
                <a:latin typeface="+mn-lt"/>
              </a:rPr>
              <a:t> King of Hearts, </a:t>
            </a:r>
            <a:r>
              <a:rPr lang="en-US" sz="1200" baseline="0" dirty="0" err="1">
                <a:solidFill>
                  <a:schemeClr val="tx1"/>
                </a:solidFill>
                <a:latin typeface="+mn-lt"/>
              </a:rPr>
              <a:t>CardioStat</a:t>
            </a:r>
            <a:r>
              <a:rPr lang="en-US" sz="1200" baseline="0" dirty="0">
                <a:solidFill>
                  <a:schemeClr val="tx1"/>
                </a:solidFill>
                <a:latin typeface="+mn-lt"/>
              </a:rPr>
              <a:t>) </a:t>
            </a:r>
            <a:r>
              <a:rPr lang="en-US" sz="1200" dirty="0">
                <a:solidFill>
                  <a:schemeClr val="tx1"/>
                </a:solidFill>
                <a:latin typeface="+mn-lt"/>
              </a:rPr>
              <a:t>is recommended as these can significantly increase subclinical AF detection rate.</a:t>
            </a:r>
          </a:p>
          <a:p>
            <a:endParaRPr lang="en-CA" dirty="0"/>
          </a:p>
        </p:txBody>
      </p:sp>
      <p:sp>
        <p:nvSpPr>
          <p:cNvPr id="4" name="Slide Number Placeholder 3"/>
          <p:cNvSpPr>
            <a:spLocks noGrp="1"/>
          </p:cNvSpPr>
          <p:nvPr>
            <p:ph type="sldNum" sz="quarter" idx="5"/>
          </p:nvPr>
        </p:nvSpPr>
        <p:spPr/>
        <p:txBody>
          <a:bodyPr/>
          <a:lstStyle/>
          <a:p>
            <a:fld id="{04156297-500E-4637-A3B6-DA20CA07D824}" type="slidenum">
              <a:rPr lang="en-US" smtClean="0"/>
              <a:t>6</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171450" indent="-171450">
              <a:buFont typeface="Arial"/>
              <a:buChar char="•"/>
            </a:pPr>
            <a:r>
              <a:rPr lang="en-US" sz="1200" dirty="0">
                <a:solidFill>
                  <a:schemeClr val="tx1"/>
                </a:solidFill>
                <a:latin typeface="+mn-lt"/>
              </a:rPr>
              <a:t>The percentage of idiopathic or cryptogenic strokes (20-30%) will vary with the intensity with which underlying subclinical AF is sought… SCAF</a:t>
            </a:r>
            <a:r>
              <a:rPr lang="en-US" sz="1200" baseline="0" dirty="0">
                <a:solidFill>
                  <a:schemeClr val="tx1"/>
                </a:solidFill>
                <a:latin typeface="+mn-lt"/>
              </a:rPr>
              <a:t> is detected in just 2-4% cases with 24hr Holter monitoring but in up to to 14% of cases with repeated </a:t>
            </a:r>
            <a:r>
              <a:rPr lang="en-US" sz="1200" baseline="0" dirty="0" err="1">
                <a:solidFill>
                  <a:schemeClr val="tx1"/>
                </a:solidFill>
                <a:latin typeface="+mn-lt"/>
              </a:rPr>
              <a:t>Holters</a:t>
            </a:r>
            <a:r>
              <a:rPr lang="en-US" sz="1200" baseline="0" dirty="0">
                <a:solidFill>
                  <a:schemeClr val="tx1"/>
                </a:solidFill>
                <a:latin typeface="+mn-lt"/>
              </a:rPr>
              <a:t> or 2-4 </a:t>
            </a:r>
            <a:r>
              <a:rPr lang="en-US" sz="1200" baseline="0" dirty="0" err="1">
                <a:solidFill>
                  <a:schemeClr val="tx1"/>
                </a:solidFill>
                <a:latin typeface="+mn-lt"/>
              </a:rPr>
              <a:t>wk</a:t>
            </a:r>
            <a:r>
              <a:rPr lang="en-US" sz="1200" baseline="0" dirty="0">
                <a:solidFill>
                  <a:schemeClr val="tx1"/>
                </a:solidFill>
                <a:latin typeface="+mn-lt"/>
              </a:rPr>
              <a:t> external loop recorders…  The harder you look, the more SCAF you find!</a:t>
            </a:r>
            <a:endParaRPr lang="en-US" sz="1200" dirty="0">
              <a:solidFill>
                <a:schemeClr val="tx1"/>
              </a:solidFill>
              <a:latin typeface="+mn-lt"/>
            </a:endParaRPr>
          </a:p>
          <a:p>
            <a:endParaRPr lang="en-CA" dirty="0"/>
          </a:p>
        </p:txBody>
      </p:sp>
      <p:sp>
        <p:nvSpPr>
          <p:cNvPr id="4" name="Slide Number Placeholder 3"/>
          <p:cNvSpPr>
            <a:spLocks noGrp="1"/>
          </p:cNvSpPr>
          <p:nvPr>
            <p:ph type="sldNum" sz="quarter" idx="5"/>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753369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CA" sz="1200" dirty="0">
                <a:solidFill>
                  <a:schemeClr val="tx1"/>
                </a:solidFill>
                <a:latin typeface="+mn-lt"/>
              </a:rPr>
              <a:t>Cryptogenic stroke-A stroke which cannot be attributed to any specific cause after an extensive search for the most common causes Cardiogenic embolism-stroke</a:t>
            </a:r>
            <a:r>
              <a:rPr lang="en-CA" sz="1200" baseline="0" dirty="0">
                <a:solidFill>
                  <a:schemeClr val="tx1"/>
                </a:solidFill>
                <a:latin typeface="+mn-lt"/>
              </a:rPr>
              <a:t> as a result of an embolic cardiac source (AF) </a:t>
            </a:r>
            <a:r>
              <a:rPr lang="en-CA" sz="1200" dirty="0">
                <a:solidFill>
                  <a:schemeClr val="tx1"/>
                </a:solidFill>
                <a:latin typeface="+mn-lt"/>
              </a:rPr>
              <a:t>Small vessel lacunar stroke- stroke from occlusion of deep penetrating brain arteries</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b="1" dirty="0">
              <a:latin typeface="+mn-lt"/>
            </a:endParaRPr>
          </a:p>
          <a:p>
            <a:r>
              <a:rPr lang="en-CA" sz="1200" b="1" dirty="0">
                <a:latin typeface="+mn-lt"/>
              </a:rPr>
              <a:t>Correct Answer: 5</a:t>
            </a:r>
          </a:p>
          <a:p>
            <a:endParaRPr lang="en-CA" sz="1200" dirty="0">
              <a:latin typeface="+mn-lt"/>
            </a:endParaRPr>
          </a:p>
          <a:p>
            <a:pPr marL="171450" indent="-171450">
              <a:buFont typeface="Arial"/>
              <a:buChar char="•"/>
            </a:pPr>
            <a:r>
              <a:rPr lang="en-US" sz="1200" dirty="0">
                <a:latin typeface="+mn-lt"/>
              </a:rPr>
              <a:t>The percentage </a:t>
            </a:r>
            <a:r>
              <a:rPr lang="en-US" sz="1200" kern="1200" dirty="0">
                <a:solidFill>
                  <a:schemeClr val="tx1"/>
                </a:solidFill>
                <a:latin typeface="+mn-lt"/>
                <a:ea typeface="+mn-ea"/>
                <a:cs typeface="+mn-cs"/>
              </a:rPr>
              <a:t>varies from 9% after 6 months of monitoring (</a:t>
            </a:r>
            <a:r>
              <a:rPr lang="en-US" sz="1200" kern="1200" dirty="0" err="1">
                <a:solidFill>
                  <a:schemeClr val="tx1"/>
                </a:solidFill>
                <a:latin typeface="+mn-lt"/>
                <a:ea typeface="+mn-ea"/>
                <a:cs typeface="+mn-cs"/>
              </a:rPr>
              <a:t>Sanna</a:t>
            </a:r>
            <a:r>
              <a:rPr lang="en-US" sz="1200" kern="1200" dirty="0">
                <a:solidFill>
                  <a:schemeClr val="tx1"/>
                </a:solidFill>
                <a:latin typeface="+mn-lt"/>
                <a:ea typeface="+mn-ea"/>
                <a:cs typeface="+mn-cs"/>
              </a:rPr>
              <a:t> et al. Cristal AF. NEJM 2014;370:2478) and 15% at 1-month monitoring (Gladstone et al.) to 43% after 30.5 months of follow-up (</a:t>
            </a:r>
            <a:r>
              <a:rPr lang="en-US" sz="1200" kern="1200" dirty="0" err="1">
                <a:solidFill>
                  <a:schemeClr val="tx1"/>
                </a:solidFill>
                <a:latin typeface="+mn-lt"/>
                <a:ea typeface="+mn-ea"/>
                <a:cs typeface="+mn-cs"/>
              </a:rPr>
              <a:t>Ntaios</a:t>
            </a:r>
            <a:r>
              <a:rPr lang="en-US" sz="1200" kern="1200" dirty="0">
                <a:solidFill>
                  <a:schemeClr val="tx1"/>
                </a:solidFill>
                <a:latin typeface="+mn-lt"/>
                <a:ea typeface="+mn-ea"/>
                <a:cs typeface="+mn-cs"/>
              </a:rPr>
              <a:t> G et al. Stroke 2015;46:176).</a:t>
            </a:r>
            <a:endParaRPr lang="en-US" sz="1200" dirty="0">
              <a:latin typeface="+mn-lt"/>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642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6677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36531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9147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29784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3610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959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53948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2228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670011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38829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2123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407398693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7501180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21234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D1EF5F-19C5-48D8-8FBC-6602314BFE22}"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794074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D1EF5F-19C5-48D8-8FBC-6602314BFE22}"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4124583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D1EF5F-19C5-48D8-8FBC-6602314BFE22}"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7003802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D1EF5F-19C5-48D8-8FBC-6602314BFE22}"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422550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1EF5F-19C5-48D8-8FBC-6602314BFE22}"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8283193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D1EF5F-19C5-48D8-8FBC-6602314BFE22}"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7608562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D1EF5F-19C5-48D8-8FBC-6602314BFE22}"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532956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669519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41478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4041821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1EF5F-19C5-48D8-8FBC-6602314BFE22}" type="datetimeFigureOut">
              <a:rPr lang="en-US" smtClean="0"/>
              <a:t>4/1/2019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E3856-2E46-4269-A2CC-6BEAC3551F7D}" type="slidenum">
              <a:rPr lang="en-US" smtClean="0"/>
              <a:t>‹#›</a:t>
            </a:fld>
            <a:endParaRPr lang="en-US"/>
          </a:p>
        </p:txBody>
      </p:sp>
    </p:spTree>
    <p:extLst>
      <p:ext uri="{BB962C8B-B14F-4D97-AF65-F5344CB8AC3E}">
        <p14:creationId xmlns:p14="http://schemas.microsoft.com/office/powerpoint/2010/main" val="305201900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image" Target="../media/image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2.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33.jpg"/><Relationship Id="rId5" Type="http://schemas.openxmlformats.org/officeDocument/2006/relationships/image" Target="../media/image2.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chart" Target="../charts/chart5.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3</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Miguel</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2308324"/>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Management of Atrial Fibrillation in Post Stroke Patients </a:t>
            </a:r>
          </a:p>
        </p:txBody>
      </p:sp>
      <p:pic>
        <p:nvPicPr>
          <p:cNvPr id="19" name="Picture 18" descr="A person wearing a suit and tie&#10;&#10;Description automatically generated">
            <a:extLst>
              <a:ext uri="{FF2B5EF4-FFF2-40B4-BE49-F238E27FC236}">
                <a16:creationId xmlns:a16="http://schemas.microsoft.com/office/drawing/2014/main" id="{67532588-3022-4198-9F70-2E40D03BD1B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367264" y="1755037"/>
            <a:ext cx="3194498" cy="3640796"/>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315086"/>
            <a:ext cx="6149975" cy="707886"/>
          </a:xfrm>
          <a:prstGeom prst="rect">
            <a:avLst/>
          </a:prstGeom>
          <a:noFill/>
        </p:spPr>
        <p:txBody>
          <a:bodyPr wrap="square">
            <a:spAutoFit/>
          </a:bodyPr>
          <a:lstStyle/>
          <a:p>
            <a:pPr lvl="0">
              <a:defRPr/>
            </a:pPr>
            <a:r>
              <a:rPr lang="en-CA" sz="4000" b="1" dirty="0">
                <a:solidFill>
                  <a:srgbClr val="1B1A5A"/>
                </a:solidFill>
                <a:latin typeface="Arial Narrow" panose="020B0606020202030204" pitchFamily="34" charset="0"/>
                <a:cs typeface="Aharoni" panose="02010803020104030203" pitchFamily="2" charset="-79"/>
              </a:rPr>
              <a:t>Idiopathic Stroke and AF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47878"/>
            <a:ext cx="7595759" cy="401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SCAF = Subclinical atrial fibrillation</a:t>
            </a:r>
          </a:p>
          <a:p>
            <a:pPr lvl="0">
              <a:lnSpc>
                <a:spcPct val="90000"/>
              </a:lnSpc>
              <a:defRPr/>
            </a:pPr>
            <a:r>
              <a:rPr lang="en-CA" sz="900" dirty="0">
                <a:solidFill>
                  <a:prstClr val="white"/>
                </a:solidFill>
                <a:latin typeface="Arial Narrow" panose="020B0606020202030204" pitchFamily="34" charset="0"/>
                <a:cs typeface="Arial" pitchFamily="34" charset="0"/>
              </a:rPr>
              <a:t>Gladstone DJ, Spring M, Dorian P, </a:t>
            </a:r>
            <a:r>
              <a:rPr lang="en-CA" sz="900" dirty="0" err="1">
                <a:solidFill>
                  <a:prstClr val="white"/>
                </a:solidFill>
                <a:latin typeface="Arial Narrow" panose="020B0606020202030204" pitchFamily="34" charset="0"/>
                <a:cs typeface="Arial" pitchFamily="34" charset="0"/>
              </a:rPr>
              <a:t>Panzov</a:t>
            </a:r>
            <a:r>
              <a:rPr lang="en-CA" sz="900" dirty="0">
                <a:solidFill>
                  <a:prstClr val="white"/>
                </a:solidFill>
                <a:latin typeface="Arial Narrow" panose="020B0606020202030204" pitchFamily="34" charset="0"/>
                <a:cs typeface="Arial" pitchFamily="34" charset="0"/>
              </a:rPr>
              <a:t> V, Thorpe KE, Hall J, et al. </a:t>
            </a:r>
          </a:p>
          <a:p>
            <a:pPr lvl="0">
              <a:lnSpc>
                <a:spcPct val="90000"/>
              </a:lnSpc>
              <a:defRPr/>
            </a:pPr>
            <a:r>
              <a:rPr lang="en-CA" sz="900" dirty="0">
                <a:solidFill>
                  <a:prstClr val="white"/>
                </a:solidFill>
                <a:latin typeface="Arial Narrow" panose="020B0606020202030204" pitchFamily="34" charset="0"/>
                <a:cs typeface="Arial" pitchFamily="34" charset="0"/>
              </a:rPr>
              <a:t>N </a:t>
            </a:r>
            <a:r>
              <a:rPr lang="en-CA" sz="900" dirty="0" err="1">
                <a:solidFill>
                  <a:prstClr val="white"/>
                </a:solidFill>
                <a:latin typeface="Arial Narrow" panose="020B0606020202030204" pitchFamily="34" charset="0"/>
                <a:cs typeface="Arial" pitchFamily="34" charset="0"/>
              </a:rPr>
              <a:t>Engl</a:t>
            </a:r>
            <a:r>
              <a:rPr lang="en-CA" sz="900" dirty="0">
                <a:solidFill>
                  <a:prstClr val="white"/>
                </a:solidFill>
                <a:latin typeface="Arial Narrow" panose="020B0606020202030204" pitchFamily="34" charset="0"/>
                <a:cs typeface="Arial" pitchFamily="34" charset="0"/>
              </a:rPr>
              <a:t> J Med 2014; 370:2467-2477.</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307342D-28B2-4B83-8529-A692AA9DAE46}"/>
              </a:ext>
            </a:extLst>
          </p:cNvPr>
          <p:cNvSpPr txBox="1"/>
          <p:nvPr/>
        </p:nvSpPr>
        <p:spPr>
          <a:xfrm>
            <a:off x="194761" y="2239973"/>
            <a:ext cx="8813997" cy="3416320"/>
          </a:xfrm>
          <a:prstGeom prst="rect">
            <a:avLst/>
          </a:prstGeom>
          <a:noFill/>
        </p:spPr>
        <p:txBody>
          <a:bodyPr wrap="square" rtlCol="0">
            <a:spAutoFit/>
          </a:bodyPr>
          <a:lstStyle/>
          <a:p>
            <a:pPr lvl="0" algn="ctr" defTabSz="914400">
              <a:defRPr/>
            </a:pPr>
            <a:r>
              <a:rPr lang="en-CA" sz="3600" b="1" dirty="0">
                <a:solidFill>
                  <a:prstClr val="black"/>
                </a:solidFill>
                <a:latin typeface="Arial Narrow" panose="020B0606020202030204" pitchFamily="34" charset="0"/>
                <a:cs typeface="Candara"/>
              </a:rPr>
              <a:t>Paroxysmal atrial fibrillation is often asymptomatic or subclinical (SCAF) and goes undetected, especially during short intervals of observation. As a result, SCAF can go untreated in the routine care of patients with ischemic stroke or transient ischemic attack (TIA).</a:t>
            </a:r>
          </a:p>
        </p:txBody>
      </p:sp>
    </p:spTree>
    <p:extLst>
      <p:ext uri="{BB962C8B-B14F-4D97-AF65-F5344CB8AC3E}">
        <p14:creationId xmlns:p14="http://schemas.microsoft.com/office/powerpoint/2010/main" val="3166179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AF Detection Increases with Duration of Investigation in Idiopathic Stroke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7DEB5E3-E829-4ABF-AF6A-871D28178210}"/>
              </a:ext>
            </a:extLst>
          </p:cNvPr>
          <p:cNvSpPr/>
          <p:nvPr/>
        </p:nvSpPr>
        <p:spPr>
          <a:xfrm>
            <a:off x="146654" y="1338224"/>
            <a:ext cx="8762395" cy="430887"/>
          </a:xfrm>
          <a:prstGeom prst="rect">
            <a:avLst/>
          </a:prstGeom>
        </p:spPr>
        <p:txBody>
          <a:bodyPr wrap="square">
            <a:spAutoFit/>
          </a:bodyPr>
          <a:lstStyle/>
          <a:p>
            <a:pPr algn="ctr">
              <a:spcBef>
                <a:spcPts val="0"/>
              </a:spcBef>
            </a:pPr>
            <a:r>
              <a:rPr lang="en-CA" sz="2200" b="1" dirty="0">
                <a:solidFill>
                  <a:srgbClr val="356AC1"/>
                </a:solidFill>
                <a:latin typeface="Arial Narrow" panose="020B0606020202030204" pitchFamily="34" charset="0"/>
              </a:rPr>
              <a:t>Detection of paroxysmal AF increased from 2% / 24 hours to 15% over 4 weeks</a:t>
            </a:r>
          </a:p>
        </p:txBody>
      </p: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186588" y="6419420"/>
            <a:ext cx="4341263" cy="230832"/>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Gladstone DJ et al. N Engl J Med 2014;370;2467-2477</a:t>
            </a:r>
          </a:p>
        </p:txBody>
      </p:sp>
      <p:graphicFrame>
        <p:nvGraphicFramePr>
          <p:cNvPr id="10" name="Chart 9">
            <a:extLst>
              <a:ext uri="{FF2B5EF4-FFF2-40B4-BE49-F238E27FC236}">
                <a16:creationId xmlns:a16="http://schemas.microsoft.com/office/drawing/2014/main" id="{A4C6ED91-4FD7-422D-96D6-9829BBDC8C56}"/>
              </a:ext>
            </a:extLst>
          </p:cNvPr>
          <p:cNvGraphicFramePr/>
          <p:nvPr>
            <p:extLst>
              <p:ext uri="{D42A27DB-BD31-4B8C-83A1-F6EECF244321}">
                <p14:modId xmlns:p14="http://schemas.microsoft.com/office/powerpoint/2010/main" val="1114101449"/>
              </p:ext>
            </p:extLst>
          </p:nvPr>
        </p:nvGraphicFramePr>
        <p:xfrm>
          <a:off x="1938929" y="1644682"/>
          <a:ext cx="5674539" cy="3978319"/>
        </p:xfrm>
        <a:graphic>
          <a:graphicData uri="http://schemas.openxmlformats.org/drawingml/2006/chart">
            <c:chart xmlns:c="http://schemas.openxmlformats.org/drawingml/2006/chart" xmlns:r="http://schemas.openxmlformats.org/officeDocument/2006/relationships" r:id="rId6"/>
          </a:graphicData>
        </a:graphic>
      </p:graphicFrame>
      <p:sp>
        <p:nvSpPr>
          <p:cNvPr id="12" name="Rectangle 5">
            <a:extLst>
              <a:ext uri="{FF2B5EF4-FFF2-40B4-BE49-F238E27FC236}">
                <a16:creationId xmlns:a16="http://schemas.microsoft.com/office/drawing/2014/main" id="{D4FCF3A4-C7BA-4CC8-BBB1-6615B74DE518}"/>
              </a:ext>
            </a:extLst>
          </p:cNvPr>
          <p:cNvSpPr>
            <a:spLocks noChangeArrowheads="1"/>
          </p:cNvSpPr>
          <p:nvPr/>
        </p:nvSpPr>
        <p:spPr bwMode="auto">
          <a:xfrm rot="16200000">
            <a:off x="435126" y="3358212"/>
            <a:ext cx="3007605" cy="494831"/>
          </a:xfrm>
          <a:prstGeom prst="rect">
            <a:avLst/>
          </a:prstGeom>
          <a:noFill/>
          <a:ln w="9525">
            <a:noFill/>
            <a:miter lim="800000"/>
            <a:headEnd/>
            <a:tailEnd/>
          </a:ln>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600" b="1" i="0" u="none" strike="noStrike" kern="0" cap="none" spc="0" normalizeH="0" baseline="0" noProof="0" dirty="0">
                <a:ln>
                  <a:noFill/>
                </a:ln>
                <a:solidFill>
                  <a:srgbClr val="1C1C1C"/>
                </a:solidFill>
                <a:effectLst/>
                <a:uLnTx/>
                <a:uFillTx/>
                <a:latin typeface="Arial Narrow" panose="020B0606020202030204" pitchFamily="34" charset="0"/>
                <a:cs typeface="Lato"/>
              </a:rPr>
              <a:t>Patients </a:t>
            </a:r>
            <a:r>
              <a:rPr kumimoji="0" lang="fr-CA" sz="1600" b="1" i="0" u="none" strike="noStrike" kern="0" cap="none" spc="0" normalizeH="0" baseline="0" noProof="0" dirty="0" err="1">
                <a:ln>
                  <a:noFill/>
                </a:ln>
                <a:solidFill>
                  <a:srgbClr val="1C1C1C"/>
                </a:solidFill>
                <a:effectLst/>
                <a:uLnTx/>
                <a:uFillTx/>
                <a:latin typeface="Arial Narrow" panose="020B0606020202030204" pitchFamily="34" charset="0"/>
                <a:cs typeface="Lato"/>
              </a:rPr>
              <a:t>with</a:t>
            </a:r>
            <a:r>
              <a:rPr kumimoji="0" lang="fr-CA" sz="1600" b="1" i="0" u="none" strike="noStrike" kern="0" cap="none" spc="0" normalizeH="0" baseline="0" noProof="0" dirty="0">
                <a:ln>
                  <a:noFill/>
                </a:ln>
                <a:solidFill>
                  <a:srgbClr val="1C1C1C"/>
                </a:solidFill>
                <a:effectLst/>
                <a:uLnTx/>
                <a:uFillTx/>
                <a:latin typeface="Arial Narrow" panose="020B0606020202030204" pitchFamily="34" charset="0"/>
                <a:cs typeface="Lato"/>
              </a:rPr>
              <a:t> Atrial Fibrillation</a:t>
            </a:r>
          </a:p>
          <a:p>
            <a:pPr marL="0" marR="0" lvl="0" indent="0" algn="ctr" defTabSz="914400" eaLnBrk="1" fontAlgn="auto" latinLnBrk="0" hangingPunct="1">
              <a:lnSpc>
                <a:spcPct val="100000"/>
              </a:lnSpc>
              <a:spcBef>
                <a:spcPts val="0"/>
              </a:spcBef>
              <a:spcAft>
                <a:spcPts val="0"/>
              </a:spcAft>
              <a:buClrTx/>
              <a:buSzTx/>
              <a:buFontTx/>
              <a:buNone/>
              <a:tabLst/>
              <a:defRPr/>
            </a:pPr>
            <a:r>
              <a:rPr lang="fr-CA" sz="1600" b="1" kern="0" dirty="0" err="1">
                <a:solidFill>
                  <a:srgbClr val="1C1C1C"/>
                </a:solidFill>
                <a:latin typeface="Arial Narrow" panose="020B0606020202030204" pitchFamily="34" charset="0"/>
                <a:cs typeface="Lato"/>
              </a:rPr>
              <a:t>Detected</a:t>
            </a:r>
            <a:r>
              <a:rPr lang="fr-CA" sz="1600" b="1" kern="0" dirty="0">
                <a:solidFill>
                  <a:srgbClr val="1C1C1C"/>
                </a:solidFill>
                <a:latin typeface="Arial Narrow" panose="020B0606020202030204" pitchFamily="34" charset="0"/>
                <a:cs typeface="Lato"/>
              </a:rPr>
              <a:t> (%)</a:t>
            </a:r>
            <a:endParaRPr kumimoji="0" lang="fr-CA" sz="1600" b="1" i="0" u="none" strike="noStrike" kern="0" cap="none" spc="0" normalizeH="0" baseline="0" noProof="0" dirty="0">
              <a:ln>
                <a:noFill/>
              </a:ln>
              <a:solidFill>
                <a:srgbClr val="1C1C1C"/>
              </a:solidFill>
              <a:effectLst/>
              <a:uLnTx/>
              <a:uFillTx/>
              <a:latin typeface="Arial Narrow" panose="020B0606020202030204" pitchFamily="34" charset="0"/>
              <a:cs typeface="Lato"/>
            </a:endParaRPr>
          </a:p>
        </p:txBody>
      </p:sp>
      <p:sp>
        <p:nvSpPr>
          <p:cNvPr id="13" name="Rectangle 5">
            <a:extLst>
              <a:ext uri="{FF2B5EF4-FFF2-40B4-BE49-F238E27FC236}">
                <a16:creationId xmlns:a16="http://schemas.microsoft.com/office/drawing/2014/main" id="{1620C9FE-2DB0-4C96-980A-5AF1E62F5FF9}"/>
              </a:ext>
            </a:extLst>
          </p:cNvPr>
          <p:cNvSpPr>
            <a:spLocks noChangeArrowheads="1"/>
          </p:cNvSpPr>
          <p:nvPr/>
        </p:nvSpPr>
        <p:spPr bwMode="auto">
          <a:xfrm>
            <a:off x="2566930" y="5415053"/>
            <a:ext cx="4814372" cy="277000"/>
          </a:xfrm>
          <a:prstGeom prst="rect">
            <a:avLst/>
          </a:prstGeom>
          <a:noFill/>
          <a:ln w="9525">
            <a:noFill/>
            <a:miter lim="800000"/>
            <a:headEnd/>
            <a:tailEnd/>
          </a:ln>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800" b="1" i="0" u="none" strike="noStrike" kern="0" cap="none" spc="0" normalizeH="0" baseline="0" noProof="0" dirty="0">
                <a:ln>
                  <a:noFill/>
                </a:ln>
                <a:solidFill>
                  <a:srgbClr val="1C1C1C"/>
                </a:solidFill>
                <a:effectLst/>
                <a:uLnTx/>
                <a:uFillTx/>
                <a:latin typeface="Arial Narrow" panose="020B0606020202030204" pitchFamily="34" charset="0"/>
                <a:cs typeface="Lato"/>
              </a:rPr>
              <a:t>Duration of ECG Monitoring</a:t>
            </a:r>
          </a:p>
        </p:txBody>
      </p:sp>
      <p:sp>
        <p:nvSpPr>
          <p:cNvPr id="14" name="Rectangle 13">
            <a:extLst>
              <a:ext uri="{FF2B5EF4-FFF2-40B4-BE49-F238E27FC236}">
                <a16:creationId xmlns:a16="http://schemas.microsoft.com/office/drawing/2014/main" id="{E846A335-D004-4F6D-883D-18B2D65245D2}"/>
              </a:ext>
            </a:extLst>
          </p:cNvPr>
          <p:cNvSpPr/>
          <p:nvPr/>
        </p:nvSpPr>
        <p:spPr>
          <a:xfrm>
            <a:off x="1080655" y="5715079"/>
            <a:ext cx="6958940" cy="523220"/>
          </a:xfrm>
          <a:prstGeom prst="rect">
            <a:avLst/>
          </a:prstGeom>
        </p:spPr>
        <p:txBody>
          <a:bodyPr wrap="square">
            <a:spAutoFit/>
          </a:bodyPr>
          <a:lstStyle/>
          <a:p>
            <a:pPr algn="ctr"/>
            <a:r>
              <a:rPr lang="en-CA" sz="1400" b="1" spc="-4" dirty="0">
                <a:solidFill>
                  <a:schemeClr val="tx1">
                    <a:lumMod val="75000"/>
                    <a:lumOff val="25000"/>
                  </a:schemeClr>
                </a:solidFill>
                <a:latin typeface="Arial Narrow" panose="020B0606020202030204" pitchFamily="34" charset="0"/>
                <a:cs typeface="Times New Roman"/>
              </a:rPr>
              <a:t>I</a:t>
            </a:r>
            <a:r>
              <a:rPr lang="en-CA" sz="1400" b="1" spc="4" dirty="0">
                <a:solidFill>
                  <a:schemeClr val="tx1">
                    <a:lumMod val="75000"/>
                    <a:lumOff val="25000"/>
                  </a:schemeClr>
                </a:solidFill>
                <a:latin typeface="Arial Narrow" panose="020B0606020202030204" pitchFamily="34" charset="0"/>
                <a:cs typeface="Times New Roman"/>
              </a:rPr>
              <a:t>ncr</a:t>
            </a:r>
            <a:r>
              <a:rPr lang="en-CA" sz="1400" b="1" spc="9" dirty="0">
                <a:solidFill>
                  <a:schemeClr val="tx1">
                    <a:lumMod val="75000"/>
                    <a:lumOff val="25000"/>
                  </a:schemeClr>
                </a:solidFill>
                <a:latin typeface="Arial Narrow" panose="020B0606020202030204" pitchFamily="34" charset="0"/>
                <a:cs typeface="Times New Roman"/>
              </a:rPr>
              <a:t>e</a:t>
            </a:r>
            <a:r>
              <a:rPr lang="en-CA" sz="1400" b="1" spc="4" dirty="0">
                <a:solidFill>
                  <a:schemeClr val="tx1">
                    <a:lumMod val="75000"/>
                    <a:lumOff val="25000"/>
                  </a:schemeClr>
                </a:solidFill>
                <a:latin typeface="Arial Narrow" panose="020B0606020202030204" pitchFamily="34" charset="0"/>
                <a:cs typeface="Times New Roman"/>
              </a:rPr>
              <a:t>m</a:t>
            </a:r>
            <a:r>
              <a:rPr lang="en-CA" sz="1400" b="1" spc="9" dirty="0">
                <a:solidFill>
                  <a:schemeClr val="tx1">
                    <a:lumMod val="75000"/>
                    <a:lumOff val="25000"/>
                  </a:schemeClr>
                </a:solidFill>
                <a:latin typeface="Arial Narrow" panose="020B0606020202030204" pitchFamily="34" charset="0"/>
                <a:cs typeface="Times New Roman"/>
              </a:rPr>
              <a:t>e</a:t>
            </a:r>
            <a:r>
              <a:rPr lang="en-CA" sz="1400" b="1" spc="4" dirty="0">
                <a:solidFill>
                  <a:schemeClr val="tx1">
                    <a:lumMod val="75000"/>
                    <a:lumOff val="25000"/>
                  </a:schemeClr>
                </a:solidFill>
                <a:latin typeface="Arial Narrow" panose="020B0606020202030204" pitchFamily="34" charset="0"/>
                <a:cs typeface="Times New Roman"/>
              </a:rPr>
              <a:t>n</a:t>
            </a:r>
            <a:r>
              <a:rPr lang="en-CA" sz="1400" b="1" spc="14" dirty="0">
                <a:solidFill>
                  <a:schemeClr val="tx1">
                    <a:lumMod val="75000"/>
                    <a:lumOff val="25000"/>
                  </a:schemeClr>
                </a:solidFill>
                <a:latin typeface="Arial Narrow" panose="020B0606020202030204" pitchFamily="34" charset="0"/>
                <a:cs typeface="Times New Roman"/>
              </a:rPr>
              <a:t>t</a:t>
            </a:r>
            <a:r>
              <a:rPr lang="en-CA" sz="1400" b="1" spc="4" dirty="0">
                <a:solidFill>
                  <a:schemeClr val="tx1">
                    <a:lumMod val="75000"/>
                    <a:lumOff val="25000"/>
                  </a:schemeClr>
                </a:solidFill>
                <a:latin typeface="Arial Narrow" panose="020B0606020202030204" pitchFamily="34" charset="0"/>
                <a:cs typeface="Times New Roman"/>
              </a:rPr>
              <a:t>a</a:t>
            </a:r>
            <a:r>
              <a:rPr lang="en-CA" sz="1400" b="1" dirty="0">
                <a:solidFill>
                  <a:schemeClr val="tx1">
                    <a:lumMod val="75000"/>
                    <a:lumOff val="25000"/>
                  </a:schemeClr>
                </a:solidFill>
                <a:latin typeface="Arial Narrow" panose="020B0606020202030204" pitchFamily="34" charset="0"/>
                <a:cs typeface="Times New Roman"/>
              </a:rPr>
              <a:t>l</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8" dirty="0">
                <a:solidFill>
                  <a:schemeClr val="tx1">
                    <a:lumMod val="75000"/>
                    <a:lumOff val="25000"/>
                  </a:schemeClr>
                </a:solidFill>
                <a:latin typeface="Arial Narrow" panose="020B0606020202030204" pitchFamily="34" charset="0"/>
                <a:cs typeface="Times New Roman"/>
              </a:rPr>
              <a:t>Y</a:t>
            </a:r>
            <a:r>
              <a:rPr lang="en-CA" sz="1400" b="1" spc="4" dirty="0">
                <a:solidFill>
                  <a:schemeClr val="tx1">
                    <a:lumMod val="75000"/>
                    <a:lumOff val="25000"/>
                  </a:schemeClr>
                </a:solidFill>
                <a:latin typeface="Arial Narrow" panose="020B0606020202030204" pitchFamily="34" charset="0"/>
                <a:cs typeface="Times New Roman"/>
              </a:rPr>
              <a:t>i</a:t>
            </a:r>
            <a:r>
              <a:rPr lang="en-CA" sz="1400" b="1" spc="13" dirty="0">
                <a:solidFill>
                  <a:schemeClr val="tx1">
                    <a:lumMod val="75000"/>
                    <a:lumOff val="25000"/>
                  </a:schemeClr>
                </a:solidFill>
                <a:latin typeface="Arial Narrow" panose="020B0606020202030204" pitchFamily="34" charset="0"/>
                <a:cs typeface="Times New Roman"/>
              </a:rPr>
              <a:t>e</a:t>
            </a:r>
            <a:r>
              <a:rPr lang="en-CA" sz="1400" b="1" spc="8" dirty="0">
                <a:solidFill>
                  <a:schemeClr val="tx1">
                    <a:lumMod val="75000"/>
                    <a:lumOff val="25000"/>
                  </a:schemeClr>
                </a:solidFill>
                <a:latin typeface="Arial Narrow" panose="020B0606020202030204" pitchFamily="34" charset="0"/>
                <a:cs typeface="Times New Roman"/>
              </a:rPr>
              <a:t>l</a:t>
            </a:r>
            <a:r>
              <a:rPr lang="en-CA" sz="1400" b="1" dirty="0">
                <a:solidFill>
                  <a:schemeClr val="tx1">
                    <a:lumMod val="75000"/>
                    <a:lumOff val="25000"/>
                  </a:schemeClr>
                </a:solidFill>
                <a:latin typeface="Arial Narrow" panose="020B0606020202030204" pitchFamily="34" charset="0"/>
                <a:cs typeface="Times New Roman"/>
              </a:rPr>
              <a:t>d</a:t>
            </a:r>
            <a:r>
              <a:rPr lang="en-CA" sz="1400" b="1" spc="47"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o</a:t>
            </a:r>
            <a:r>
              <a:rPr lang="en-CA" sz="1400" b="1" dirty="0">
                <a:solidFill>
                  <a:schemeClr val="tx1">
                    <a:lumMod val="75000"/>
                    <a:lumOff val="25000"/>
                  </a:schemeClr>
                </a:solidFill>
                <a:latin typeface="Arial Narrow" panose="020B0606020202030204" pitchFamily="34" charset="0"/>
                <a:cs typeface="Times New Roman"/>
              </a:rPr>
              <a:t>f</a:t>
            </a:r>
            <a:r>
              <a:rPr lang="en-CA" sz="1400" b="1" spc="-5"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Pr</a:t>
            </a:r>
            <a:r>
              <a:rPr lang="en-CA" sz="1400" b="1" spc="9" dirty="0">
                <a:solidFill>
                  <a:schemeClr val="tx1">
                    <a:lumMod val="75000"/>
                    <a:lumOff val="25000"/>
                  </a:schemeClr>
                </a:solidFill>
                <a:latin typeface="Arial Narrow" panose="020B0606020202030204" pitchFamily="34" charset="0"/>
                <a:cs typeface="Times New Roman"/>
              </a:rPr>
              <a:t>ol</a:t>
            </a:r>
            <a:r>
              <a:rPr lang="en-CA" sz="1400" b="1" spc="4" dirty="0">
                <a:solidFill>
                  <a:schemeClr val="tx1">
                    <a:lumMod val="75000"/>
                    <a:lumOff val="25000"/>
                  </a:schemeClr>
                </a:solidFill>
                <a:latin typeface="Arial Narrow" panose="020B0606020202030204" pitchFamily="34" charset="0"/>
                <a:cs typeface="Times New Roman"/>
              </a:rPr>
              <a:t>ong</a:t>
            </a:r>
            <a:r>
              <a:rPr lang="en-CA" sz="1400" b="1" spc="14" dirty="0">
                <a:solidFill>
                  <a:schemeClr val="tx1">
                    <a:lumMod val="75000"/>
                    <a:lumOff val="25000"/>
                  </a:schemeClr>
                </a:solidFill>
                <a:latin typeface="Arial Narrow" panose="020B0606020202030204" pitchFamily="34" charset="0"/>
                <a:cs typeface="Times New Roman"/>
              </a:rPr>
              <a:t>e</a:t>
            </a:r>
            <a:r>
              <a:rPr lang="en-CA" sz="1400" b="1" dirty="0">
                <a:solidFill>
                  <a:schemeClr val="tx1">
                    <a:lumMod val="75000"/>
                    <a:lumOff val="25000"/>
                  </a:schemeClr>
                </a:solidFill>
                <a:latin typeface="Arial Narrow" panose="020B0606020202030204" pitchFamily="34" charset="0"/>
                <a:cs typeface="Times New Roman"/>
              </a:rPr>
              <a:t>d</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E</a:t>
            </a:r>
            <a:r>
              <a:rPr lang="en-CA" sz="1400" b="1" spc="-4" dirty="0">
                <a:solidFill>
                  <a:schemeClr val="tx1">
                    <a:lumMod val="75000"/>
                    <a:lumOff val="25000"/>
                  </a:schemeClr>
                </a:solidFill>
                <a:latin typeface="Arial Narrow" panose="020B0606020202030204" pitchFamily="34" charset="0"/>
                <a:cs typeface="Times New Roman"/>
              </a:rPr>
              <a:t>C</a:t>
            </a:r>
            <a:r>
              <a:rPr lang="en-CA" sz="1400" b="1" dirty="0">
                <a:solidFill>
                  <a:schemeClr val="tx1">
                    <a:lumMod val="75000"/>
                    <a:lumOff val="25000"/>
                  </a:schemeClr>
                </a:solidFill>
                <a:latin typeface="Arial Narrow" panose="020B0606020202030204" pitchFamily="34" charset="0"/>
                <a:cs typeface="Times New Roman"/>
              </a:rPr>
              <a:t>G</a:t>
            </a:r>
            <a:r>
              <a:rPr lang="en-CA" sz="1400" b="1" spc="68"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Mo</a:t>
            </a:r>
            <a:r>
              <a:rPr lang="en-CA" sz="1400" b="1" dirty="0">
                <a:solidFill>
                  <a:schemeClr val="tx1">
                    <a:lumMod val="75000"/>
                    <a:lumOff val="25000"/>
                  </a:schemeClr>
                </a:solidFill>
                <a:latin typeface="Arial Narrow" panose="020B0606020202030204" pitchFamily="34" charset="0"/>
                <a:cs typeface="Times New Roman"/>
              </a:rPr>
              <a:t>n</a:t>
            </a:r>
            <a:r>
              <a:rPr lang="en-CA" sz="1400" b="1" spc="4" dirty="0">
                <a:solidFill>
                  <a:schemeClr val="tx1">
                    <a:lumMod val="75000"/>
                    <a:lumOff val="25000"/>
                  </a:schemeClr>
                </a:solidFill>
                <a:latin typeface="Arial Narrow" panose="020B0606020202030204" pitchFamily="34" charset="0"/>
                <a:cs typeface="Times New Roman"/>
              </a:rPr>
              <a:t>it</a:t>
            </a:r>
            <a:r>
              <a:rPr lang="en-CA" sz="1400" b="1" spc="9" dirty="0">
                <a:solidFill>
                  <a:schemeClr val="tx1">
                    <a:lumMod val="75000"/>
                    <a:lumOff val="25000"/>
                  </a:schemeClr>
                </a:solidFill>
                <a:latin typeface="Arial Narrow" panose="020B0606020202030204" pitchFamily="34" charset="0"/>
                <a:cs typeface="Times New Roman"/>
              </a:rPr>
              <a:t>or</a:t>
            </a:r>
            <a:r>
              <a:rPr lang="en-CA" sz="1400" b="1" dirty="0">
                <a:solidFill>
                  <a:schemeClr val="tx1">
                    <a:lumMod val="75000"/>
                    <a:lumOff val="25000"/>
                  </a:schemeClr>
                </a:solidFill>
                <a:latin typeface="Arial Narrow" panose="020B0606020202030204" pitchFamily="34" charset="0"/>
                <a:cs typeface="Times New Roman"/>
              </a:rPr>
              <a:t>i</a:t>
            </a:r>
            <a:r>
              <a:rPr lang="en-CA" sz="1400" b="1" spc="4" dirty="0">
                <a:solidFill>
                  <a:schemeClr val="tx1">
                    <a:lumMod val="75000"/>
                    <a:lumOff val="25000"/>
                  </a:schemeClr>
                </a:solidFill>
                <a:latin typeface="Arial Narrow" panose="020B0606020202030204" pitchFamily="34" charset="0"/>
                <a:cs typeface="Times New Roman"/>
              </a:rPr>
              <a:t>n</a:t>
            </a:r>
            <a:r>
              <a:rPr lang="en-CA" sz="1400" b="1" dirty="0">
                <a:solidFill>
                  <a:schemeClr val="tx1">
                    <a:lumMod val="75000"/>
                    <a:lumOff val="25000"/>
                  </a:schemeClr>
                </a:solidFill>
                <a:latin typeface="Arial Narrow" panose="020B0606020202030204" pitchFamily="34" charset="0"/>
                <a:cs typeface="Times New Roman"/>
              </a:rPr>
              <a:t>g</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8" dirty="0">
                <a:solidFill>
                  <a:schemeClr val="tx1">
                    <a:lumMod val="75000"/>
                    <a:lumOff val="25000"/>
                  </a:schemeClr>
                </a:solidFill>
                <a:latin typeface="Arial Narrow" panose="020B0606020202030204" pitchFamily="34" charset="0"/>
                <a:cs typeface="Times New Roman"/>
              </a:rPr>
              <a:t>fo</a:t>
            </a:r>
            <a:r>
              <a:rPr lang="en-CA" sz="1400" b="1" dirty="0">
                <a:solidFill>
                  <a:schemeClr val="tx1">
                    <a:lumMod val="75000"/>
                    <a:lumOff val="25000"/>
                  </a:schemeClr>
                </a:solidFill>
                <a:latin typeface="Arial Narrow" panose="020B0606020202030204" pitchFamily="34" charset="0"/>
                <a:cs typeface="Times New Roman"/>
              </a:rPr>
              <a:t>r</a:t>
            </a:r>
            <a:r>
              <a:rPr lang="en-CA" sz="1400" b="1" spc="45"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th</a:t>
            </a:r>
            <a:r>
              <a:rPr lang="en-CA" sz="1400" b="1" dirty="0">
                <a:solidFill>
                  <a:schemeClr val="tx1">
                    <a:lumMod val="75000"/>
                    <a:lumOff val="25000"/>
                  </a:schemeClr>
                </a:solidFill>
                <a:latin typeface="Arial Narrow" panose="020B0606020202030204" pitchFamily="34" charset="0"/>
                <a:cs typeface="Times New Roman"/>
              </a:rPr>
              <a:t>e</a:t>
            </a:r>
            <a:r>
              <a:rPr lang="en-CA" sz="1400" b="1" spc="7" dirty="0">
                <a:solidFill>
                  <a:schemeClr val="tx1">
                    <a:lumMod val="75000"/>
                    <a:lumOff val="25000"/>
                  </a:schemeClr>
                </a:solidFill>
                <a:latin typeface="Arial Narrow" panose="020B0606020202030204" pitchFamily="34" charset="0"/>
                <a:cs typeface="Times New Roman"/>
              </a:rPr>
              <a:t> </a:t>
            </a:r>
            <a:r>
              <a:rPr lang="en-CA" sz="1400" b="1" spc="14" dirty="0">
                <a:solidFill>
                  <a:schemeClr val="tx1">
                    <a:lumMod val="75000"/>
                    <a:lumOff val="25000"/>
                  </a:schemeClr>
                </a:solidFill>
                <a:latin typeface="Arial Narrow" panose="020B0606020202030204" pitchFamily="34" charset="0"/>
                <a:cs typeface="Times New Roman"/>
              </a:rPr>
              <a:t>De</a:t>
            </a:r>
            <a:r>
              <a:rPr lang="en-CA" sz="1400" b="1" spc="4" dirty="0">
                <a:solidFill>
                  <a:schemeClr val="tx1">
                    <a:lumMod val="75000"/>
                    <a:lumOff val="25000"/>
                  </a:schemeClr>
                </a:solidFill>
                <a:latin typeface="Arial Narrow" panose="020B0606020202030204" pitchFamily="34" charset="0"/>
                <a:cs typeface="Times New Roman"/>
              </a:rPr>
              <a:t>t</a:t>
            </a:r>
            <a:r>
              <a:rPr lang="en-CA" sz="1400" b="1" spc="14" dirty="0">
                <a:solidFill>
                  <a:schemeClr val="tx1">
                    <a:lumMod val="75000"/>
                    <a:lumOff val="25000"/>
                  </a:schemeClr>
                </a:solidFill>
                <a:latin typeface="Arial Narrow" panose="020B0606020202030204" pitchFamily="34" charset="0"/>
                <a:cs typeface="Times New Roman"/>
              </a:rPr>
              <a:t>e</a:t>
            </a:r>
            <a:r>
              <a:rPr lang="en-CA" sz="1400" b="1" spc="25" dirty="0">
                <a:solidFill>
                  <a:schemeClr val="tx1">
                    <a:lumMod val="75000"/>
                    <a:lumOff val="25000"/>
                  </a:schemeClr>
                </a:solidFill>
                <a:latin typeface="Arial Narrow" panose="020B0606020202030204" pitchFamily="34" charset="0"/>
                <a:cs typeface="Times New Roman"/>
              </a:rPr>
              <a:t>c</a:t>
            </a:r>
            <a:r>
              <a:rPr lang="en-CA" sz="1400" b="1" spc="4" dirty="0">
                <a:solidFill>
                  <a:schemeClr val="tx1">
                    <a:lumMod val="75000"/>
                    <a:lumOff val="25000"/>
                  </a:schemeClr>
                </a:solidFill>
                <a:latin typeface="Arial Narrow" panose="020B0606020202030204" pitchFamily="34" charset="0"/>
                <a:cs typeface="Times New Roman"/>
              </a:rPr>
              <a:t>tio</a:t>
            </a:r>
            <a:r>
              <a:rPr lang="en-CA" sz="1400" b="1" dirty="0">
                <a:solidFill>
                  <a:schemeClr val="tx1">
                    <a:lumMod val="75000"/>
                    <a:lumOff val="25000"/>
                  </a:schemeClr>
                </a:solidFill>
                <a:latin typeface="Arial Narrow" panose="020B0606020202030204" pitchFamily="34" charset="0"/>
                <a:cs typeface="Times New Roman"/>
              </a:rPr>
              <a:t>n </a:t>
            </a:r>
            <a:r>
              <a:rPr lang="en-CA" sz="1400" b="1" spc="4" dirty="0">
                <a:solidFill>
                  <a:schemeClr val="tx1">
                    <a:lumMod val="75000"/>
                    <a:lumOff val="25000"/>
                  </a:schemeClr>
                </a:solidFill>
                <a:latin typeface="Arial Narrow" panose="020B0606020202030204" pitchFamily="34" charset="0"/>
                <a:cs typeface="Times New Roman"/>
              </a:rPr>
              <a:t>o</a:t>
            </a:r>
            <a:r>
              <a:rPr lang="en-CA" sz="1400" b="1" dirty="0">
                <a:solidFill>
                  <a:schemeClr val="tx1">
                    <a:lumMod val="75000"/>
                    <a:lumOff val="25000"/>
                  </a:schemeClr>
                </a:solidFill>
                <a:latin typeface="Arial Narrow" panose="020B0606020202030204" pitchFamily="34" charset="0"/>
                <a:cs typeface="Times New Roman"/>
              </a:rPr>
              <a:t>f</a:t>
            </a:r>
            <a:r>
              <a:rPr lang="en-CA" sz="1400" b="1" spc="-5"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A</a:t>
            </a:r>
            <a:r>
              <a:rPr lang="en-CA" sz="1400" b="1" spc="8" dirty="0">
                <a:solidFill>
                  <a:schemeClr val="tx1">
                    <a:lumMod val="75000"/>
                    <a:lumOff val="25000"/>
                  </a:schemeClr>
                </a:solidFill>
                <a:latin typeface="Arial Narrow" panose="020B0606020202030204" pitchFamily="34" charset="0"/>
                <a:cs typeface="Times New Roman"/>
              </a:rPr>
              <a:t>tr</a:t>
            </a:r>
            <a:r>
              <a:rPr lang="en-CA" sz="1400" b="1" spc="4" dirty="0">
                <a:solidFill>
                  <a:schemeClr val="tx1">
                    <a:lumMod val="75000"/>
                    <a:lumOff val="25000"/>
                  </a:schemeClr>
                </a:solidFill>
                <a:latin typeface="Arial Narrow" panose="020B0606020202030204" pitchFamily="34" charset="0"/>
                <a:cs typeface="Times New Roman"/>
              </a:rPr>
              <a:t>ia</a:t>
            </a:r>
            <a:r>
              <a:rPr lang="en-CA" sz="1400" b="1" dirty="0">
                <a:solidFill>
                  <a:schemeClr val="tx1">
                    <a:lumMod val="75000"/>
                    <a:lumOff val="25000"/>
                  </a:schemeClr>
                </a:solidFill>
                <a:latin typeface="Arial Narrow" panose="020B0606020202030204" pitchFamily="34" charset="0"/>
                <a:cs typeface="Times New Roman"/>
              </a:rPr>
              <a:t>l</a:t>
            </a:r>
            <a:r>
              <a:rPr lang="en-CA" sz="1400" b="1" spc="7" dirty="0">
                <a:solidFill>
                  <a:schemeClr val="tx1">
                    <a:lumMod val="75000"/>
                    <a:lumOff val="25000"/>
                  </a:schemeClr>
                </a:solidFill>
                <a:latin typeface="Arial Narrow" panose="020B0606020202030204" pitchFamily="34" charset="0"/>
                <a:cs typeface="Times New Roman"/>
              </a:rPr>
              <a:t> </a:t>
            </a:r>
            <a:r>
              <a:rPr lang="en-CA" sz="1400" b="1" dirty="0">
                <a:solidFill>
                  <a:schemeClr val="tx1">
                    <a:lumMod val="75000"/>
                    <a:lumOff val="25000"/>
                  </a:schemeClr>
                </a:solidFill>
                <a:latin typeface="Arial Narrow" panose="020B0606020202030204" pitchFamily="34" charset="0"/>
                <a:cs typeface="Times New Roman"/>
              </a:rPr>
              <a:t>Fi</a:t>
            </a:r>
            <a:r>
              <a:rPr lang="en-CA" sz="1400" b="1" spc="8" dirty="0">
                <a:solidFill>
                  <a:schemeClr val="tx1">
                    <a:lumMod val="75000"/>
                    <a:lumOff val="25000"/>
                  </a:schemeClr>
                </a:solidFill>
                <a:latin typeface="Arial Narrow" panose="020B0606020202030204" pitchFamily="34" charset="0"/>
                <a:cs typeface="Times New Roman"/>
              </a:rPr>
              <a:t>br</a:t>
            </a:r>
            <a:r>
              <a:rPr lang="en-CA" sz="1400" b="1" dirty="0">
                <a:solidFill>
                  <a:schemeClr val="tx1">
                    <a:lumMod val="75000"/>
                    <a:lumOff val="25000"/>
                  </a:schemeClr>
                </a:solidFill>
                <a:latin typeface="Arial Narrow" panose="020B0606020202030204" pitchFamily="34" charset="0"/>
                <a:cs typeface="Times New Roman"/>
              </a:rPr>
              <a:t>i</a:t>
            </a:r>
            <a:r>
              <a:rPr lang="en-CA" sz="1400" b="1" spc="4" dirty="0">
                <a:solidFill>
                  <a:schemeClr val="tx1">
                    <a:lumMod val="75000"/>
                    <a:lumOff val="25000"/>
                  </a:schemeClr>
                </a:solidFill>
                <a:latin typeface="Arial Narrow" panose="020B0606020202030204" pitchFamily="34" charset="0"/>
                <a:cs typeface="Times New Roman"/>
              </a:rPr>
              <a:t>ll</a:t>
            </a:r>
            <a:r>
              <a:rPr lang="en-CA" sz="1400" b="1" dirty="0">
                <a:solidFill>
                  <a:schemeClr val="tx1">
                    <a:lumMod val="75000"/>
                    <a:lumOff val="25000"/>
                  </a:schemeClr>
                </a:solidFill>
                <a:latin typeface="Arial Narrow" panose="020B0606020202030204" pitchFamily="34" charset="0"/>
                <a:cs typeface="Times New Roman"/>
              </a:rPr>
              <a:t>a</a:t>
            </a:r>
            <a:r>
              <a:rPr lang="en-CA" sz="1400" b="1" spc="4" dirty="0">
                <a:solidFill>
                  <a:schemeClr val="tx1">
                    <a:lumMod val="75000"/>
                    <a:lumOff val="25000"/>
                  </a:schemeClr>
                </a:solidFill>
                <a:latin typeface="Arial Narrow" panose="020B0606020202030204" pitchFamily="34" charset="0"/>
                <a:cs typeface="Times New Roman"/>
              </a:rPr>
              <a:t>tio</a:t>
            </a:r>
            <a:r>
              <a:rPr lang="en-CA" sz="1400" b="1" dirty="0">
                <a:solidFill>
                  <a:schemeClr val="tx1">
                    <a:lumMod val="75000"/>
                    <a:lumOff val="25000"/>
                  </a:schemeClr>
                </a:solidFill>
                <a:latin typeface="Arial Narrow" panose="020B0606020202030204" pitchFamily="34" charset="0"/>
                <a:cs typeface="Times New Roman"/>
              </a:rPr>
              <a:t>n</a:t>
            </a:r>
            <a:r>
              <a:rPr lang="en-CA" sz="1400" b="1" spc="155" dirty="0">
                <a:solidFill>
                  <a:schemeClr val="tx1">
                    <a:lumMod val="75000"/>
                    <a:lumOff val="25000"/>
                  </a:schemeClr>
                </a:solidFill>
                <a:latin typeface="Arial Narrow" panose="020B0606020202030204" pitchFamily="34" charset="0"/>
                <a:cs typeface="Times New Roman"/>
              </a:rPr>
              <a:t> </a:t>
            </a:r>
            <a:r>
              <a:rPr lang="en-CA" sz="1400" b="1" dirty="0">
                <a:solidFill>
                  <a:schemeClr val="tx1">
                    <a:lumMod val="75000"/>
                    <a:lumOff val="25000"/>
                  </a:schemeClr>
                </a:solidFill>
                <a:latin typeface="Arial Narrow" panose="020B0606020202030204" pitchFamily="34" charset="0"/>
                <a:cs typeface="Times New Roman"/>
              </a:rPr>
              <a:t>in</a:t>
            </a:r>
            <a:r>
              <a:rPr lang="en-CA" sz="1400" b="1" spc="-13"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P</a:t>
            </a:r>
            <a:r>
              <a:rPr lang="en-CA" sz="1400" b="1" dirty="0">
                <a:solidFill>
                  <a:schemeClr val="tx1">
                    <a:lumMod val="75000"/>
                    <a:lumOff val="25000"/>
                  </a:schemeClr>
                </a:solidFill>
                <a:latin typeface="Arial Narrow" panose="020B0606020202030204" pitchFamily="34" charset="0"/>
                <a:cs typeface="Times New Roman"/>
              </a:rPr>
              <a:t>a</a:t>
            </a:r>
            <a:r>
              <a:rPr lang="en-CA" sz="1400" b="1" spc="4" dirty="0">
                <a:solidFill>
                  <a:schemeClr val="tx1">
                    <a:lumMod val="75000"/>
                    <a:lumOff val="25000"/>
                  </a:schemeClr>
                </a:solidFill>
                <a:latin typeface="Arial Narrow" panose="020B0606020202030204" pitchFamily="34" charset="0"/>
                <a:cs typeface="Times New Roman"/>
              </a:rPr>
              <a:t>ti</a:t>
            </a:r>
            <a:r>
              <a:rPr lang="en-CA" sz="1400" b="1" spc="9" dirty="0">
                <a:solidFill>
                  <a:schemeClr val="tx1">
                    <a:lumMod val="75000"/>
                    <a:lumOff val="25000"/>
                  </a:schemeClr>
                </a:solidFill>
                <a:latin typeface="Arial Narrow" panose="020B0606020202030204" pitchFamily="34" charset="0"/>
                <a:cs typeface="Times New Roman"/>
              </a:rPr>
              <a:t>e</a:t>
            </a:r>
            <a:r>
              <a:rPr lang="en-CA" sz="1400" b="1" spc="4" dirty="0">
                <a:solidFill>
                  <a:schemeClr val="tx1">
                    <a:lumMod val="75000"/>
                    <a:lumOff val="25000"/>
                  </a:schemeClr>
                </a:solidFill>
                <a:latin typeface="Arial Narrow" panose="020B0606020202030204" pitchFamily="34" charset="0"/>
                <a:cs typeface="Times New Roman"/>
              </a:rPr>
              <a:t>n</a:t>
            </a:r>
            <a:r>
              <a:rPr lang="en-CA" sz="1400" b="1" spc="19" dirty="0">
                <a:solidFill>
                  <a:schemeClr val="tx1">
                    <a:lumMod val="75000"/>
                    <a:lumOff val="25000"/>
                  </a:schemeClr>
                </a:solidFill>
                <a:latin typeface="Arial Narrow" panose="020B0606020202030204" pitchFamily="34" charset="0"/>
                <a:cs typeface="Times New Roman"/>
              </a:rPr>
              <a:t>t</a:t>
            </a:r>
            <a:r>
              <a:rPr lang="en-CA" sz="1400" b="1" dirty="0">
                <a:solidFill>
                  <a:schemeClr val="tx1">
                    <a:lumMod val="75000"/>
                    <a:lumOff val="25000"/>
                  </a:schemeClr>
                </a:solidFill>
                <a:latin typeface="Arial Narrow" panose="020B0606020202030204" pitchFamily="34" charset="0"/>
                <a:cs typeface="Times New Roman"/>
              </a:rPr>
              <a:t>s</a:t>
            </a:r>
            <a:r>
              <a:rPr lang="en-CA" sz="1400" b="1" spc="-58" dirty="0">
                <a:solidFill>
                  <a:schemeClr val="tx1">
                    <a:lumMod val="75000"/>
                    <a:lumOff val="25000"/>
                  </a:schemeClr>
                </a:solidFill>
                <a:latin typeface="Arial Narrow" panose="020B0606020202030204" pitchFamily="34" charset="0"/>
                <a:cs typeface="Times New Roman"/>
              </a:rPr>
              <a:t> </a:t>
            </a:r>
            <a:r>
              <a:rPr lang="en-CA" sz="1400" b="1" dirty="0">
                <a:solidFill>
                  <a:schemeClr val="tx1">
                    <a:lumMod val="75000"/>
                    <a:lumOff val="25000"/>
                  </a:schemeClr>
                </a:solidFill>
                <a:latin typeface="Arial Narrow" panose="020B0606020202030204" pitchFamily="34" charset="0"/>
                <a:cs typeface="Times New Roman"/>
              </a:rPr>
              <a:t>w</a:t>
            </a:r>
            <a:r>
              <a:rPr lang="en-CA" sz="1400" b="1" spc="4" dirty="0">
                <a:solidFill>
                  <a:schemeClr val="tx1">
                    <a:lumMod val="75000"/>
                    <a:lumOff val="25000"/>
                  </a:schemeClr>
                </a:solidFill>
                <a:latin typeface="Arial Narrow" panose="020B0606020202030204" pitchFamily="34" charset="0"/>
                <a:cs typeface="Times New Roman"/>
              </a:rPr>
              <a:t>it</a:t>
            </a:r>
            <a:r>
              <a:rPr lang="en-CA" sz="1400" b="1" dirty="0">
                <a:solidFill>
                  <a:schemeClr val="tx1">
                    <a:lumMod val="75000"/>
                    <a:lumOff val="25000"/>
                  </a:schemeClr>
                </a:solidFill>
                <a:latin typeface="Arial Narrow" panose="020B0606020202030204" pitchFamily="34" charset="0"/>
                <a:cs typeface="Times New Roman"/>
              </a:rPr>
              <a:t>h</a:t>
            </a:r>
            <a:r>
              <a:rPr lang="en-CA" sz="1400" b="1" spc="-51"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C</a:t>
            </a:r>
            <a:r>
              <a:rPr lang="en-CA" sz="1400" b="1" spc="29" dirty="0">
                <a:solidFill>
                  <a:schemeClr val="tx1">
                    <a:lumMod val="75000"/>
                    <a:lumOff val="25000"/>
                  </a:schemeClr>
                </a:solidFill>
                <a:latin typeface="Arial Narrow" panose="020B0606020202030204" pitchFamily="34" charset="0"/>
                <a:cs typeface="Times New Roman"/>
              </a:rPr>
              <a:t>r</a:t>
            </a:r>
            <a:r>
              <a:rPr lang="en-CA" sz="1400" b="1" spc="4" dirty="0">
                <a:solidFill>
                  <a:schemeClr val="tx1">
                    <a:lumMod val="75000"/>
                    <a:lumOff val="25000"/>
                  </a:schemeClr>
                </a:solidFill>
                <a:latin typeface="Arial Narrow" panose="020B0606020202030204" pitchFamily="34" charset="0"/>
                <a:cs typeface="Times New Roman"/>
              </a:rPr>
              <a:t>y</a:t>
            </a:r>
            <a:r>
              <a:rPr lang="en-CA" sz="1400" b="1" spc="9" dirty="0">
                <a:solidFill>
                  <a:schemeClr val="tx1">
                    <a:lumMod val="75000"/>
                    <a:lumOff val="25000"/>
                  </a:schemeClr>
                </a:solidFill>
                <a:latin typeface="Arial Narrow" panose="020B0606020202030204" pitchFamily="34" charset="0"/>
                <a:cs typeface="Times New Roman"/>
              </a:rPr>
              <a:t>p</a:t>
            </a:r>
            <a:r>
              <a:rPr lang="en-CA" sz="1400" b="1" spc="4" dirty="0">
                <a:solidFill>
                  <a:schemeClr val="tx1">
                    <a:lumMod val="75000"/>
                    <a:lumOff val="25000"/>
                  </a:schemeClr>
                </a:solidFill>
                <a:latin typeface="Arial Narrow" panose="020B0606020202030204" pitchFamily="34" charset="0"/>
                <a:cs typeface="Times New Roman"/>
              </a:rPr>
              <a:t>t</a:t>
            </a:r>
            <a:r>
              <a:rPr lang="en-CA" sz="1400" b="1" spc="9" dirty="0">
                <a:solidFill>
                  <a:schemeClr val="tx1">
                    <a:lumMod val="75000"/>
                    <a:lumOff val="25000"/>
                  </a:schemeClr>
                </a:solidFill>
                <a:latin typeface="Arial Narrow" panose="020B0606020202030204" pitchFamily="34" charset="0"/>
                <a:cs typeface="Times New Roman"/>
              </a:rPr>
              <a:t>o</a:t>
            </a:r>
            <a:r>
              <a:rPr lang="en-CA" sz="1400" b="1" spc="4" dirty="0">
                <a:solidFill>
                  <a:schemeClr val="tx1">
                    <a:lumMod val="75000"/>
                    <a:lumOff val="25000"/>
                  </a:schemeClr>
                </a:solidFill>
                <a:latin typeface="Arial Narrow" panose="020B0606020202030204" pitchFamily="34" charset="0"/>
                <a:cs typeface="Times New Roman"/>
              </a:rPr>
              <a:t>g</a:t>
            </a:r>
            <a:r>
              <a:rPr lang="en-CA" sz="1400" b="1" spc="9" dirty="0">
                <a:solidFill>
                  <a:schemeClr val="tx1">
                    <a:lumMod val="75000"/>
                    <a:lumOff val="25000"/>
                  </a:schemeClr>
                </a:solidFill>
                <a:latin typeface="Arial Narrow" panose="020B0606020202030204" pitchFamily="34" charset="0"/>
                <a:cs typeface="Times New Roman"/>
              </a:rPr>
              <a:t>e</a:t>
            </a:r>
            <a:r>
              <a:rPr lang="en-CA" sz="1400" b="1" dirty="0">
                <a:solidFill>
                  <a:schemeClr val="tx1">
                    <a:lumMod val="75000"/>
                    <a:lumOff val="25000"/>
                  </a:schemeClr>
                </a:solidFill>
                <a:latin typeface="Arial Narrow" panose="020B0606020202030204" pitchFamily="34" charset="0"/>
                <a:cs typeface="Times New Roman"/>
              </a:rPr>
              <a:t>n</a:t>
            </a:r>
            <a:r>
              <a:rPr lang="en-CA" sz="1400" b="1" spc="4" dirty="0">
                <a:solidFill>
                  <a:schemeClr val="tx1">
                    <a:lumMod val="75000"/>
                    <a:lumOff val="25000"/>
                  </a:schemeClr>
                </a:solidFill>
                <a:latin typeface="Arial Narrow" panose="020B0606020202030204" pitchFamily="34" charset="0"/>
                <a:cs typeface="Times New Roman"/>
              </a:rPr>
              <a:t>i</a:t>
            </a:r>
            <a:r>
              <a:rPr lang="en-CA" sz="1400" b="1" dirty="0">
                <a:solidFill>
                  <a:schemeClr val="tx1">
                    <a:lumMod val="75000"/>
                    <a:lumOff val="25000"/>
                  </a:schemeClr>
                </a:solidFill>
                <a:latin typeface="Arial Narrow" panose="020B0606020202030204" pitchFamily="34" charset="0"/>
                <a:cs typeface="Times New Roman"/>
              </a:rPr>
              <a:t>c</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S</a:t>
            </a:r>
            <a:r>
              <a:rPr lang="en-CA" sz="1400" b="1" spc="9" dirty="0">
                <a:solidFill>
                  <a:schemeClr val="tx1">
                    <a:lumMod val="75000"/>
                    <a:lumOff val="25000"/>
                  </a:schemeClr>
                </a:solidFill>
                <a:latin typeface="Arial Narrow" panose="020B0606020202030204" pitchFamily="34" charset="0"/>
                <a:cs typeface="Times New Roman"/>
              </a:rPr>
              <a:t>t</a:t>
            </a:r>
            <a:r>
              <a:rPr lang="en-CA" sz="1400" b="1" spc="4" dirty="0">
                <a:solidFill>
                  <a:schemeClr val="tx1">
                    <a:lumMod val="75000"/>
                    <a:lumOff val="25000"/>
                  </a:schemeClr>
                </a:solidFill>
                <a:latin typeface="Arial Narrow" panose="020B0606020202030204" pitchFamily="34" charset="0"/>
                <a:cs typeface="Times New Roman"/>
              </a:rPr>
              <a:t>ro</a:t>
            </a:r>
            <a:r>
              <a:rPr lang="en-CA" sz="1400" b="1" dirty="0">
                <a:solidFill>
                  <a:schemeClr val="tx1">
                    <a:lumMod val="75000"/>
                    <a:lumOff val="25000"/>
                  </a:schemeClr>
                </a:solidFill>
                <a:latin typeface="Arial Narrow" panose="020B0606020202030204" pitchFamily="34" charset="0"/>
                <a:cs typeface="Times New Roman"/>
              </a:rPr>
              <a:t>ke</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8" dirty="0">
                <a:solidFill>
                  <a:schemeClr val="tx1">
                    <a:lumMod val="75000"/>
                    <a:lumOff val="25000"/>
                  </a:schemeClr>
                </a:solidFill>
                <a:latin typeface="Arial Narrow" panose="020B0606020202030204" pitchFamily="34" charset="0"/>
                <a:cs typeface="Times New Roman"/>
              </a:rPr>
              <a:t>o</a:t>
            </a:r>
            <a:r>
              <a:rPr lang="en-CA" sz="1400" b="1" dirty="0">
                <a:solidFill>
                  <a:schemeClr val="tx1">
                    <a:lumMod val="75000"/>
                    <a:lumOff val="25000"/>
                  </a:schemeClr>
                </a:solidFill>
                <a:latin typeface="Arial Narrow" panose="020B0606020202030204" pitchFamily="34" charset="0"/>
                <a:cs typeface="Times New Roman"/>
              </a:rPr>
              <a:t>r</a:t>
            </a:r>
            <a:r>
              <a:rPr lang="en-CA" sz="1400" b="1" spc="43" dirty="0">
                <a:solidFill>
                  <a:schemeClr val="tx1">
                    <a:lumMod val="75000"/>
                    <a:lumOff val="25000"/>
                  </a:schemeClr>
                </a:solidFill>
                <a:latin typeface="Arial Narrow" panose="020B0606020202030204" pitchFamily="34" charset="0"/>
                <a:cs typeface="Times New Roman"/>
              </a:rPr>
              <a:t> </a:t>
            </a:r>
            <a:r>
              <a:rPr lang="en-CA" sz="1400" b="1" dirty="0">
                <a:solidFill>
                  <a:schemeClr val="tx1">
                    <a:lumMod val="75000"/>
                    <a:lumOff val="25000"/>
                  </a:schemeClr>
                </a:solidFill>
                <a:latin typeface="Arial Narrow" panose="020B0606020202030204" pitchFamily="34" charset="0"/>
                <a:cs typeface="Times New Roman"/>
              </a:rPr>
              <a:t>TI</a:t>
            </a:r>
            <a:r>
              <a:rPr lang="en-CA" sz="1400" b="1" spc="34" dirty="0">
                <a:solidFill>
                  <a:schemeClr val="tx1">
                    <a:lumMod val="75000"/>
                    <a:lumOff val="25000"/>
                  </a:schemeClr>
                </a:solidFill>
                <a:latin typeface="Arial Narrow" panose="020B0606020202030204" pitchFamily="34" charset="0"/>
                <a:cs typeface="Times New Roman"/>
              </a:rPr>
              <a:t>A</a:t>
            </a:r>
            <a:r>
              <a:rPr lang="en-CA" sz="1400" b="1" dirty="0">
                <a:solidFill>
                  <a:schemeClr val="tx1">
                    <a:lumMod val="75000"/>
                    <a:lumOff val="25000"/>
                  </a:schemeClr>
                </a:solidFill>
                <a:latin typeface="Arial Narrow" panose="020B0606020202030204" pitchFamily="34" charset="0"/>
                <a:cs typeface="Times New Roman"/>
              </a:rPr>
              <a:t>.</a:t>
            </a:r>
            <a:endParaRPr lang="en-CA" sz="1400" dirty="0">
              <a:solidFill>
                <a:schemeClr val="tx1">
                  <a:lumMod val="75000"/>
                  <a:lumOff val="25000"/>
                </a:schemeClr>
              </a:solidFill>
              <a:latin typeface="Arial Narrow" panose="020B0606020202030204" pitchFamily="34" charset="0"/>
            </a:endParaRPr>
          </a:p>
        </p:txBody>
      </p:sp>
    </p:spTree>
    <p:extLst>
      <p:ext uri="{BB962C8B-B14F-4D97-AF65-F5344CB8AC3E}">
        <p14:creationId xmlns:p14="http://schemas.microsoft.com/office/powerpoint/2010/main" val="82035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33057"/>
            <a:ext cx="9144000" cy="524944"/>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323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13950"/>
            <a:ext cx="6544628"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Suggested Algorithm in Ischemic Stroke or TIA Patients with Suspected Paroxysmal AF</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186588" y="6502545"/>
            <a:ext cx="4341263" cy="230832"/>
          </a:xfrm>
          <a:prstGeom prst="rect">
            <a:avLst/>
          </a:prstGeom>
          <a:noFill/>
          <a:ln w="9525">
            <a:noFill/>
            <a:miter lim="800000"/>
            <a:headEnd/>
            <a:tailEnd/>
          </a:ln>
        </p:spPr>
        <p:txBody>
          <a:bodyPr wrap="square">
            <a:spAutoFit/>
          </a:bodyPr>
          <a:lstStyle/>
          <a:p>
            <a:pPr lvl="0">
              <a:defRPr/>
            </a:pPr>
            <a:r>
              <a:rPr lang="da-DK" altLang="en-US" sz="900">
                <a:solidFill>
                  <a:prstClr val="white"/>
                </a:solidFill>
                <a:latin typeface="Arial Narrow" panose="020B0606020202030204" pitchFamily="34" charset="0"/>
                <a:cs typeface="Lato"/>
              </a:rPr>
              <a:t>Gladstone et al. Stroke. 2015;46:936-941</a:t>
            </a:r>
            <a:endParaRPr lang="da-DK" altLang="en-US" sz="900" dirty="0">
              <a:solidFill>
                <a:prstClr val="white"/>
              </a:solidFill>
              <a:latin typeface="Arial Narrow" panose="020B0606020202030204" pitchFamily="34" charset="0"/>
              <a:cs typeface="Lato"/>
            </a:endParaRPr>
          </a:p>
        </p:txBody>
      </p:sp>
      <p:pic>
        <p:nvPicPr>
          <p:cNvPr id="2" name="Picture 1">
            <a:extLst>
              <a:ext uri="{FF2B5EF4-FFF2-40B4-BE49-F238E27FC236}">
                <a16:creationId xmlns:a16="http://schemas.microsoft.com/office/drawing/2014/main" id="{FA2565DD-321C-4B1D-A7FF-9227AA2BF5F9}"/>
              </a:ext>
            </a:extLst>
          </p:cNvPr>
          <p:cNvPicPr>
            <a:picLocks noChangeAspect="1"/>
          </p:cNvPicPr>
          <p:nvPr/>
        </p:nvPicPr>
        <p:blipFill>
          <a:blip r:embed="rId6"/>
          <a:stretch>
            <a:fillRect/>
          </a:stretch>
        </p:blipFill>
        <p:spPr>
          <a:xfrm>
            <a:off x="3268854" y="1315792"/>
            <a:ext cx="3029802" cy="731520"/>
          </a:xfrm>
          <a:prstGeom prst="rect">
            <a:avLst/>
          </a:prstGeom>
        </p:spPr>
      </p:pic>
      <p:pic>
        <p:nvPicPr>
          <p:cNvPr id="4" name="Picture 3">
            <a:extLst>
              <a:ext uri="{FF2B5EF4-FFF2-40B4-BE49-F238E27FC236}">
                <a16:creationId xmlns:a16="http://schemas.microsoft.com/office/drawing/2014/main" id="{766BC0AF-6C82-4FD5-BC53-316745F6ECB8}"/>
              </a:ext>
            </a:extLst>
          </p:cNvPr>
          <p:cNvPicPr>
            <a:picLocks noChangeAspect="1"/>
          </p:cNvPicPr>
          <p:nvPr/>
        </p:nvPicPr>
        <p:blipFill>
          <a:blip r:embed="rId7"/>
          <a:stretch>
            <a:fillRect/>
          </a:stretch>
        </p:blipFill>
        <p:spPr>
          <a:xfrm>
            <a:off x="3145226" y="1907629"/>
            <a:ext cx="3277057" cy="1920240"/>
          </a:xfrm>
          <a:prstGeom prst="rect">
            <a:avLst/>
          </a:prstGeom>
        </p:spPr>
      </p:pic>
      <p:pic>
        <p:nvPicPr>
          <p:cNvPr id="6" name="Picture 5">
            <a:extLst>
              <a:ext uri="{FF2B5EF4-FFF2-40B4-BE49-F238E27FC236}">
                <a16:creationId xmlns:a16="http://schemas.microsoft.com/office/drawing/2014/main" id="{79A7ED35-DEC8-4408-B74C-AE63E2B3656D}"/>
              </a:ext>
            </a:extLst>
          </p:cNvPr>
          <p:cNvPicPr>
            <a:picLocks noChangeAspect="1"/>
          </p:cNvPicPr>
          <p:nvPr/>
        </p:nvPicPr>
        <p:blipFill>
          <a:blip r:embed="rId8"/>
          <a:stretch>
            <a:fillRect/>
          </a:stretch>
        </p:blipFill>
        <p:spPr>
          <a:xfrm>
            <a:off x="897554" y="3694608"/>
            <a:ext cx="7772400" cy="1376176"/>
          </a:xfrm>
          <a:prstGeom prst="rect">
            <a:avLst/>
          </a:prstGeom>
        </p:spPr>
      </p:pic>
      <p:pic>
        <p:nvPicPr>
          <p:cNvPr id="7" name="Picture 6">
            <a:extLst>
              <a:ext uri="{FF2B5EF4-FFF2-40B4-BE49-F238E27FC236}">
                <a16:creationId xmlns:a16="http://schemas.microsoft.com/office/drawing/2014/main" id="{C4D62355-FEA9-44CC-B731-CE82FD90B093}"/>
              </a:ext>
            </a:extLst>
          </p:cNvPr>
          <p:cNvPicPr>
            <a:picLocks noChangeAspect="1"/>
          </p:cNvPicPr>
          <p:nvPr/>
        </p:nvPicPr>
        <p:blipFill>
          <a:blip r:embed="rId9"/>
          <a:stretch>
            <a:fillRect/>
          </a:stretch>
        </p:blipFill>
        <p:spPr>
          <a:xfrm>
            <a:off x="4783755" y="4956881"/>
            <a:ext cx="3886199" cy="1307804"/>
          </a:xfrm>
          <a:prstGeom prst="rect">
            <a:avLst/>
          </a:prstGeom>
        </p:spPr>
      </p:pic>
      <p:sp>
        <p:nvSpPr>
          <p:cNvPr id="24" name="Rectangle 23">
            <a:extLst>
              <a:ext uri="{FF2B5EF4-FFF2-40B4-BE49-F238E27FC236}">
                <a16:creationId xmlns:a16="http://schemas.microsoft.com/office/drawing/2014/main" id="{E4C0584A-5B02-482D-92CA-8888D353AC99}"/>
              </a:ext>
            </a:extLst>
          </p:cNvPr>
          <p:cNvSpPr/>
          <p:nvPr/>
        </p:nvSpPr>
        <p:spPr>
          <a:xfrm>
            <a:off x="211755" y="5850921"/>
            <a:ext cx="4572000" cy="246221"/>
          </a:xfrm>
          <a:prstGeom prst="rect">
            <a:avLst/>
          </a:prstGeom>
        </p:spPr>
        <p:txBody>
          <a:bodyPr>
            <a:spAutoFit/>
          </a:bodyPr>
          <a:lstStyle/>
          <a:p>
            <a:r>
              <a:rPr lang="en-US" sz="1000" dirty="0">
                <a:latin typeface="Arial Narrow" panose="020B0606020202030204" pitchFamily="34" charset="0"/>
              </a:rPr>
              <a:t>APB =  atrial premature beat.</a:t>
            </a:r>
          </a:p>
        </p:txBody>
      </p:sp>
    </p:spTree>
    <p:extLst>
      <p:ext uri="{BB962C8B-B14F-4D97-AF65-F5344CB8AC3E}">
        <p14:creationId xmlns:p14="http://schemas.microsoft.com/office/powerpoint/2010/main" val="56953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wearing a suit and tie&#10;&#10;Description automatically generated">
            <a:extLst>
              <a:ext uri="{FF2B5EF4-FFF2-40B4-BE49-F238E27FC236}">
                <a16:creationId xmlns:a16="http://schemas.microsoft.com/office/drawing/2014/main" id="{94C0B357-7F58-4F12-9DB8-F09804138E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3249811" y="-559397"/>
            <a:ext cx="6021926" cy="686324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3</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388101" y="3282927"/>
            <a:ext cx="6652400" cy="707886"/>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Miguel has paroxysmal AF</a:t>
            </a:r>
            <a:endParaRPr kumimoji="0" lang="en-CA" sz="40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619078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94670" y="1502405"/>
            <a:ext cx="7902832" cy="646331"/>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is Miguel’s risk of another stroke? </a:t>
            </a:r>
            <a:endPar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33211" y="269528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2% /year </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6% /year </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12% /year</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14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3">
                                            <p:txEl>
                                              <p:pRg st="4" end="4"/>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384995"/>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Incidence of Stroke in Paroxysmal is as High as Sustained AF in Patients Taking OAC or Combined Antiplatelet Therapy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51536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186588" y="6419420"/>
            <a:ext cx="4341263"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Gladstone DJ et al. N Engl J Med 2014;370;2467-2477</a:t>
            </a:r>
          </a:p>
        </p:txBody>
      </p:sp>
      <p:sp>
        <p:nvSpPr>
          <p:cNvPr id="17" name="TextBox 16">
            <a:extLst>
              <a:ext uri="{FF2B5EF4-FFF2-40B4-BE49-F238E27FC236}">
                <a16:creationId xmlns:a16="http://schemas.microsoft.com/office/drawing/2014/main" id="{D66CF743-5B12-4E95-A4F3-EB496EC1D96F}"/>
              </a:ext>
            </a:extLst>
          </p:cNvPr>
          <p:cNvSpPr txBox="1"/>
          <p:nvPr/>
        </p:nvSpPr>
        <p:spPr>
          <a:xfrm>
            <a:off x="0" y="1766711"/>
            <a:ext cx="9144000" cy="1015663"/>
          </a:xfrm>
          <a:prstGeom prst="rect">
            <a:avLst/>
          </a:prstGeom>
          <a:noFill/>
        </p:spPr>
        <p:txBody>
          <a:bodyPr wrap="square" rtlCol="0">
            <a:spAutoFit/>
          </a:bodyPr>
          <a:lstStyle/>
          <a:p>
            <a:pPr algn="ctr"/>
            <a:r>
              <a:rPr lang="en-CA" sz="2000" b="1" dirty="0">
                <a:latin typeface="Arial Narrow" panose="020B0606020202030204" pitchFamily="34" charset="0"/>
              </a:rPr>
              <a:t>The RR of paroxysmal AF compared to sustained AF was </a:t>
            </a:r>
            <a:br>
              <a:rPr lang="en-CA" sz="2000" b="1" dirty="0">
                <a:latin typeface="Arial Narrow" panose="020B0606020202030204" pitchFamily="34" charset="0"/>
              </a:rPr>
            </a:br>
            <a:r>
              <a:rPr lang="en-CA" sz="2000" b="1" dirty="0">
                <a:latin typeface="Arial Narrow" panose="020B0606020202030204" pitchFamily="34" charset="0"/>
              </a:rPr>
              <a:t>0.94 (95% CI 0.63 to 1.40, p =0.755)</a:t>
            </a:r>
          </a:p>
          <a:p>
            <a:endParaRPr lang="en-CA" sz="2000" b="1" dirty="0">
              <a:latin typeface="Arial Narrow" panose="020B0606020202030204" pitchFamily="34" charset="0"/>
            </a:endParaRPr>
          </a:p>
        </p:txBody>
      </p:sp>
      <p:sp>
        <p:nvSpPr>
          <p:cNvPr id="18" name="Rectangle 17">
            <a:extLst>
              <a:ext uri="{FF2B5EF4-FFF2-40B4-BE49-F238E27FC236}">
                <a16:creationId xmlns:a16="http://schemas.microsoft.com/office/drawing/2014/main" id="{7608ECB0-88CB-4E9D-82FB-C542A35E2979}"/>
              </a:ext>
            </a:extLst>
          </p:cNvPr>
          <p:cNvSpPr/>
          <p:nvPr/>
        </p:nvSpPr>
        <p:spPr>
          <a:xfrm>
            <a:off x="146654" y="3605526"/>
            <a:ext cx="2311537" cy="646331"/>
          </a:xfrm>
          <a:prstGeom prst="rect">
            <a:avLst/>
          </a:prstGeom>
        </p:spPr>
        <p:txBody>
          <a:bodyPr wrap="square">
            <a:spAutoFit/>
          </a:bodyPr>
          <a:lstStyle/>
          <a:p>
            <a:pPr algn="ctr"/>
            <a:r>
              <a:rPr lang="en-CA" b="1" dirty="0">
                <a:latin typeface="Arial Narrow" panose="020B0606020202030204" pitchFamily="34" charset="0"/>
              </a:rPr>
              <a:t>Stroke risk same, irrespective of AF type</a:t>
            </a:r>
          </a:p>
        </p:txBody>
      </p:sp>
      <p:sp>
        <p:nvSpPr>
          <p:cNvPr id="19" name="TextBox 18">
            <a:extLst>
              <a:ext uri="{FF2B5EF4-FFF2-40B4-BE49-F238E27FC236}">
                <a16:creationId xmlns:a16="http://schemas.microsoft.com/office/drawing/2014/main" id="{1321EB1C-67E4-45B3-A7E6-8B79BF91EDC5}"/>
              </a:ext>
            </a:extLst>
          </p:cNvPr>
          <p:cNvSpPr txBox="1"/>
          <p:nvPr/>
        </p:nvSpPr>
        <p:spPr>
          <a:xfrm>
            <a:off x="7246007" y="5019466"/>
            <a:ext cx="1587176" cy="646331"/>
          </a:xfrm>
          <a:prstGeom prst="rect">
            <a:avLst/>
          </a:prstGeom>
          <a:noFill/>
        </p:spPr>
        <p:txBody>
          <a:bodyPr wrap="square" rtlCol="0">
            <a:spAutoFit/>
          </a:bodyPr>
          <a:lstStyle/>
          <a:p>
            <a:r>
              <a:rPr lang="en-CA" b="1" dirty="0">
                <a:latin typeface="Arial Narrow" panose="020B0606020202030204" pitchFamily="34" charset="0"/>
              </a:rPr>
              <a:t>N=6706 </a:t>
            </a:r>
          </a:p>
          <a:p>
            <a:r>
              <a:rPr lang="en-CA" b="1" dirty="0">
                <a:latin typeface="Arial Narrow" panose="020B0606020202030204" pitchFamily="34" charset="0"/>
              </a:rPr>
              <a:t>AF patients </a:t>
            </a:r>
          </a:p>
        </p:txBody>
      </p:sp>
      <p:pic>
        <p:nvPicPr>
          <p:cNvPr id="3" name="Picture 2" descr="A close up of a map&#10;&#10;Description automatically generated">
            <a:extLst>
              <a:ext uri="{FF2B5EF4-FFF2-40B4-BE49-F238E27FC236}">
                <a16:creationId xmlns:a16="http://schemas.microsoft.com/office/drawing/2014/main" id="{D8D9B07B-D1B6-4279-8D23-D173060B776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7218" y="2457918"/>
            <a:ext cx="4939091" cy="3657874"/>
          </a:xfrm>
          <a:prstGeom prst="rect">
            <a:avLst/>
          </a:prstGeom>
        </p:spPr>
      </p:pic>
    </p:spTree>
    <p:extLst>
      <p:ext uri="{BB962C8B-B14F-4D97-AF65-F5344CB8AC3E}">
        <p14:creationId xmlns:p14="http://schemas.microsoft.com/office/powerpoint/2010/main" val="250376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12034"/>
            <a:ext cx="654462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Calculate Miguel’s Stroke Risk</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407026"/>
            <a:ext cx="8988258"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Gage BF et al. JAMA 2001;285:2864-70</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AC126231-57CB-4011-8BF2-B02BA90E9FF0}"/>
              </a:ext>
            </a:extLst>
          </p:cNvPr>
          <p:cNvGraphicFramePr>
            <a:graphicFrameLocks noGrp="1"/>
          </p:cNvGraphicFramePr>
          <p:nvPr>
            <p:extLst>
              <p:ext uri="{D42A27DB-BD31-4B8C-83A1-F6EECF244321}">
                <p14:modId xmlns:p14="http://schemas.microsoft.com/office/powerpoint/2010/main" val="4097403586"/>
              </p:ext>
            </p:extLst>
          </p:nvPr>
        </p:nvGraphicFramePr>
        <p:xfrm>
          <a:off x="3182542" y="2393236"/>
          <a:ext cx="5577840" cy="33223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200400">
                  <a:extLst>
                    <a:ext uri="{9D8B030D-6E8A-4147-A177-3AD203B41FA5}">
                      <a16:colId xmlns:a16="http://schemas.microsoft.com/office/drawing/2014/main" val="3633425361"/>
                    </a:ext>
                  </a:extLst>
                </a:gridCol>
                <a:gridCol w="1188720">
                  <a:extLst>
                    <a:ext uri="{9D8B030D-6E8A-4147-A177-3AD203B41FA5}">
                      <a16:colId xmlns:a16="http://schemas.microsoft.com/office/drawing/2014/main" val="1555552515"/>
                    </a:ext>
                  </a:extLst>
                </a:gridCol>
                <a:gridCol w="1188720">
                  <a:extLst>
                    <a:ext uri="{9D8B030D-6E8A-4147-A177-3AD203B41FA5}">
                      <a16:colId xmlns:a16="http://schemas.microsoft.com/office/drawing/2014/main" val="1163892854"/>
                    </a:ext>
                  </a:extLst>
                </a:gridCol>
              </a:tblGrid>
              <a:tr h="0">
                <a:tc>
                  <a:txBody>
                    <a:bodyPr/>
                    <a:lstStyle/>
                    <a:p>
                      <a:r>
                        <a:rPr lang="en-CA" sz="2800" dirty="0">
                          <a:latin typeface="Arial Narrow" panose="020B0606020202030204" pitchFamily="34" charset="0"/>
                        </a:rPr>
                        <a:t>Risk Factor</a:t>
                      </a:r>
                      <a:endParaRPr lang="en-US" sz="2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p>
                      <a:pPr algn="ctr"/>
                      <a:r>
                        <a:rPr lang="en-CA" sz="2800" dirty="0">
                          <a:latin typeface="Arial Narrow" panose="020B0606020202030204" pitchFamily="34" charset="0"/>
                        </a:rPr>
                        <a:t>Score</a:t>
                      </a:r>
                      <a:endParaRPr lang="en-US" sz="2800"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solidFill>
                  </a:tcPr>
                </a:tc>
                <a:tc>
                  <a:txBody>
                    <a:bodyPr/>
                    <a:lstStyle/>
                    <a:p>
                      <a:pPr algn="ctr"/>
                      <a:r>
                        <a:rPr lang="en-CA" sz="2800" dirty="0">
                          <a:latin typeface="Arial Narrow" panose="020B0606020202030204" pitchFamily="34" charset="0"/>
                        </a:rPr>
                        <a:t>Miguel</a:t>
                      </a:r>
                      <a:endParaRPr lang="en-US" sz="2800" dirty="0">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4187820109"/>
                  </a:ext>
                </a:extLst>
              </a:tr>
              <a:tr h="0">
                <a:tc>
                  <a:txBody>
                    <a:bodyPr/>
                    <a:lstStyle/>
                    <a:p>
                      <a:r>
                        <a:rPr lang="en-CA" sz="2400" b="1" dirty="0">
                          <a:latin typeface="Arial Narrow" panose="020B0606020202030204" pitchFamily="34" charset="0"/>
                        </a:rPr>
                        <a:t>Congestive Heart Failure</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latin typeface="Arial Narrow" panose="020B0606020202030204" pitchFamily="34" charset="0"/>
                        </a:rPr>
                        <a:t>0</a:t>
                      </a:r>
                      <a:endParaRPr lang="en-US" sz="2400" b="1" dirty="0">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3964250"/>
                  </a:ext>
                </a:extLst>
              </a:tr>
              <a:tr h="0">
                <a:tc>
                  <a:txBody>
                    <a:bodyPr/>
                    <a:lstStyle/>
                    <a:p>
                      <a:r>
                        <a:rPr lang="en-CA" sz="2400" b="1" dirty="0">
                          <a:latin typeface="Arial Narrow" panose="020B0606020202030204" pitchFamily="34" charset="0"/>
                        </a:rPr>
                        <a:t>Hypertension (history of)</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1</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4824338"/>
                  </a:ext>
                </a:extLst>
              </a:tr>
              <a:tr h="0">
                <a:tc>
                  <a:txBody>
                    <a:bodyPr/>
                    <a:lstStyle/>
                    <a:p>
                      <a:r>
                        <a:rPr lang="en-CA" sz="2400" b="1" dirty="0">
                          <a:latin typeface="Arial Narrow" panose="020B0606020202030204" pitchFamily="34" charset="0"/>
                        </a:rPr>
                        <a:t>Age ≥ 75</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1</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8045217"/>
                  </a:ext>
                </a:extLst>
              </a:tr>
              <a:tr h="0">
                <a:tc>
                  <a:txBody>
                    <a:bodyPr/>
                    <a:lstStyle/>
                    <a:p>
                      <a:r>
                        <a:rPr lang="en-CA" sz="2400" b="1" dirty="0">
                          <a:latin typeface="Arial Narrow" panose="020B0606020202030204" pitchFamily="34" charset="0"/>
                        </a:rPr>
                        <a:t>Diabetes Mellitus</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1</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4097138"/>
                  </a:ext>
                </a:extLst>
              </a:tr>
              <a:tr h="0">
                <a:tc>
                  <a:txBody>
                    <a:bodyPr/>
                    <a:lstStyle/>
                    <a:p>
                      <a:r>
                        <a:rPr lang="en-CA" sz="2400" b="1" dirty="0">
                          <a:latin typeface="Arial Narrow" panose="020B0606020202030204" pitchFamily="34" charset="0"/>
                        </a:rPr>
                        <a:t>Stroke in the past</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2</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2</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461434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Maximum Score</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p>
                      <a:pPr algn="ct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6</a:t>
                      </a:r>
                      <a:endParaRPr lang="en-US" dirty="0">
                        <a:latin typeface="Arial Narrow" panose="020B0606020202030204" pitchFamily="34"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5</a:t>
                      </a:r>
                      <a:endParaRPr lang="en-US" dirty="0">
                        <a:latin typeface="Arial Narrow" panose="020B060602020203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1958033962"/>
                  </a:ext>
                </a:extLst>
              </a:tr>
            </a:tbl>
          </a:graphicData>
        </a:graphic>
      </p:graphicFrame>
      <p:sp>
        <p:nvSpPr>
          <p:cNvPr id="16" name="TextBox 15">
            <a:extLst>
              <a:ext uri="{FF2B5EF4-FFF2-40B4-BE49-F238E27FC236}">
                <a16:creationId xmlns:a16="http://schemas.microsoft.com/office/drawing/2014/main" id="{FC15CE2F-7D74-46A2-BDC6-F27C14CCE190}"/>
              </a:ext>
            </a:extLst>
          </p:cNvPr>
          <p:cNvSpPr txBox="1"/>
          <p:nvPr/>
        </p:nvSpPr>
        <p:spPr>
          <a:xfrm>
            <a:off x="3182541" y="1838444"/>
            <a:ext cx="5577839"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Stroke rate/ 100 patient-years</a:t>
            </a: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F31EFDC8-587C-421F-837B-35BB2B5386C1}"/>
              </a:ext>
            </a:extLst>
          </p:cNvPr>
          <p:cNvSpPr txBox="1"/>
          <p:nvPr/>
        </p:nvSpPr>
        <p:spPr>
          <a:xfrm>
            <a:off x="3182541" y="5725509"/>
            <a:ext cx="5677252"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CHADS</a:t>
            </a:r>
            <a:r>
              <a:rPr kumimoji="0" lang="en-US" sz="2400" b="1" i="0" u="none" strike="noStrike" kern="1200" cap="none" spc="0" normalizeH="0" baseline="-25000" noProof="0" dirty="0">
                <a:ln>
                  <a:noFill/>
                </a:ln>
                <a:solidFill>
                  <a:prstClr val="black">
                    <a:lumMod val="85000"/>
                    <a:lumOff val="15000"/>
                  </a:prstClr>
                </a:solidFill>
                <a:effectLst/>
                <a:uLnTx/>
                <a:uFillTx/>
                <a:latin typeface="Arial Narrow" panose="020B0606020202030204" pitchFamily="34" charset="0"/>
                <a:ea typeface="+mn-ea"/>
                <a:cs typeface="Lato"/>
              </a:rPr>
              <a:t>2</a:t>
            </a:r>
            <a:endPar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19" name="Text Box 10">
            <a:extLst>
              <a:ext uri="{FF2B5EF4-FFF2-40B4-BE49-F238E27FC236}">
                <a16:creationId xmlns:a16="http://schemas.microsoft.com/office/drawing/2014/main" id="{1DEE26CA-0F28-4AD1-BE9C-7F3BEB2930A3}"/>
              </a:ext>
            </a:extLst>
          </p:cNvPr>
          <p:cNvSpPr txBox="1">
            <a:spLocks noChangeArrowheads="1"/>
          </p:cNvSpPr>
          <p:nvPr/>
        </p:nvSpPr>
        <p:spPr bwMode="auto">
          <a:xfrm>
            <a:off x="581155" y="1388989"/>
            <a:ext cx="7882735" cy="461665"/>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mn-cs"/>
              </a:rPr>
              <a:t>1733 patients from National Registry of Atrial Fibrillation (NRAF)</a:t>
            </a:r>
          </a:p>
        </p:txBody>
      </p:sp>
      <p:graphicFrame>
        <p:nvGraphicFramePr>
          <p:cNvPr id="21" name="Chart 20">
            <a:extLst>
              <a:ext uri="{FF2B5EF4-FFF2-40B4-BE49-F238E27FC236}">
                <a16:creationId xmlns:a16="http://schemas.microsoft.com/office/drawing/2014/main" id="{811D189F-B389-4DE5-A4D6-A77FCC40C930}"/>
              </a:ext>
            </a:extLst>
          </p:cNvPr>
          <p:cNvGraphicFramePr/>
          <p:nvPr>
            <p:extLst>
              <p:ext uri="{D42A27DB-BD31-4B8C-83A1-F6EECF244321}">
                <p14:modId xmlns:p14="http://schemas.microsoft.com/office/powerpoint/2010/main" val="3656527419"/>
              </p:ext>
            </p:extLst>
          </p:nvPr>
        </p:nvGraphicFramePr>
        <p:xfrm>
          <a:off x="3145680" y="2058566"/>
          <a:ext cx="5640237" cy="4490975"/>
        </p:xfrm>
        <a:graphic>
          <a:graphicData uri="http://schemas.openxmlformats.org/drawingml/2006/chart">
            <c:chart xmlns:c="http://schemas.openxmlformats.org/drawingml/2006/chart" xmlns:r="http://schemas.openxmlformats.org/officeDocument/2006/relationships" r:id="rId6"/>
          </a:graphicData>
        </a:graphic>
      </p:graphicFrame>
      <p:sp>
        <p:nvSpPr>
          <p:cNvPr id="22" name="Rectangle 21">
            <a:extLst>
              <a:ext uri="{FF2B5EF4-FFF2-40B4-BE49-F238E27FC236}">
                <a16:creationId xmlns:a16="http://schemas.microsoft.com/office/drawing/2014/main" id="{98BAF50E-BE6B-4CC2-9314-B24305023512}"/>
              </a:ext>
            </a:extLst>
          </p:cNvPr>
          <p:cNvSpPr/>
          <p:nvPr/>
        </p:nvSpPr>
        <p:spPr>
          <a:xfrm>
            <a:off x="161925" y="713629"/>
            <a:ext cx="6544628"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F5353"/>
                </a:solidFill>
                <a:effectLst/>
                <a:uLnTx/>
                <a:uFillTx/>
                <a:latin typeface="Arial Narrow" panose="020B0606020202030204" pitchFamily="34" charset="0"/>
                <a:ea typeface="+mn-ea"/>
                <a:cs typeface="Aharoni" panose="02010803020104030203" pitchFamily="2" charset="-79"/>
              </a:rPr>
              <a:t>Miguel’s Stroke Risk = 12.5% / </a:t>
            </a:r>
            <a:r>
              <a:rPr kumimoji="0" lang="en-CA" sz="2800" b="1" i="0" u="none" strike="noStrike" kern="1200" cap="none" spc="0" normalizeH="0" baseline="0" noProof="0" dirty="0" err="1">
                <a:ln>
                  <a:noFill/>
                </a:ln>
                <a:solidFill>
                  <a:srgbClr val="FF5353"/>
                </a:solidFill>
                <a:effectLst/>
                <a:uLnTx/>
                <a:uFillTx/>
                <a:latin typeface="Arial Narrow" panose="020B0606020202030204" pitchFamily="34" charset="0"/>
                <a:ea typeface="+mn-ea"/>
                <a:cs typeface="Aharoni" panose="02010803020104030203" pitchFamily="2" charset="-79"/>
              </a:rPr>
              <a:t>yr</a:t>
            </a:r>
            <a:endParaRPr kumimoji="0" lang="en-CA" sz="2000" b="1" i="0" u="none" strike="noStrike" kern="1200" cap="none" spc="0" normalizeH="0" baseline="0" noProof="0" dirty="0">
              <a:ln>
                <a:noFill/>
              </a:ln>
              <a:solidFill>
                <a:srgbClr val="FF5353"/>
              </a:solidFill>
              <a:effectLst/>
              <a:uLnTx/>
              <a:uFillTx/>
              <a:latin typeface="Arial Narrow" panose="020B0606020202030204" pitchFamily="34" charset="0"/>
              <a:ea typeface="+mn-ea"/>
              <a:cs typeface="Aharoni" panose="02010803020104030203" pitchFamily="2" charset="-79"/>
            </a:endParaRPr>
          </a:p>
        </p:txBody>
      </p:sp>
      <p:pic>
        <p:nvPicPr>
          <p:cNvPr id="18" name="Picture 17" descr="A person wearing a suit and tie&#10;&#10;Description automatically generated">
            <a:extLst>
              <a:ext uri="{FF2B5EF4-FFF2-40B4-BE49-F238E27FC236}">
                <a16:creationId xmlns:a16="http://schemas.microsoft.com/office/drawing/2014/main" id="{1F67DA8B-6530-491A-80D8-089851353FB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1079223" y="933687"/>
            <a:ext cx="4645112" cy="5294074"/>
          </a:xfrm>
          <a:prstGeom prst="rect">
            <a:avLst/>
          </a:prstGeom>
        </p:spPr>
      </p:pic>
    </p:spTree>
    <p:extLst>
      <p:ext uri="{BB962C8B-B14F-4D97-AF65-F5344CB8AC3E}">
        <p14:creationId xmlns:p14="http://schemas.microsoft.com/office/powerpoint/2010/main" val="402942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Graphic spid="21" grpId="0">
        <p:bldAsOne/>
      </p:bldGraphic>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Impact of Cardioembolic Stroke Versus GI Bleeding on Anticoagulant Therapy</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30737" y="6372929"/>
            <a:ext cx="4341263" cy="507831"/>
          </a:xfrm>
          <a:prstGeom prst="rect">
            <a:avLst/>
          </a:prstGeom>
          <a:noFill/>
          <a:ln w="9525">
            <a:noFill/>
            <a:miter lim="800000"/>
            <a:headEnd/>
            <a:tailEnd/>
          </a:ln>
        </p:spPr>
        <p:txBody>
          <a:bodyPr wrap="square">
            <a:spAutoFit/>
          </a:bodyPr>
          <a:lstStyle/>
          <a:p>
            <a:pPr marL="228600" lvl="0" indent="-228600">
              <a:buFont typeface="+mj-lt"/>
              <a:buAutoNum type="arabicPeriod"/>
              <a:defRPr/>
            </a:pPr>
            <a:r>
              <a:rPr lang="en-CA" altLang="en-US" sz="900" dirty="0">
                <a:solidFill>
                  <a:prstClr val="white"/>
                </a:solidFill>
                <a:latin typeface="Arial Narrow" panose="020B0606020202030204" pitchFamily="34" charset="0"/>
                <a:cs typeface="Lato"/>
              </a:rPr>
              <a:t>.Stroke 1997;28:1367-1374           		</a:t>
            </a:r>
          </a:p>
          <a:p>
            <a:pPr marL="228600" lvl="0" indent="-228600">
              <a:buFont typeface="+mj-lt"/>
              <a:buAutoNum type="arabicPeriod"/>
              <a:defRPr/>
            </a:pPr>
            <a:r>
              <a:rPr lang="en-CA" altLang="en-US" sz="900" dirty="0">
                <a:solidFill>
                  <a:prstClr val="white"/>
                </a:solidFill>
                <a:latin typeface="Arial Narrow" panose="020B0606020202030204" pitchFamily="34" charset="0"/>
                <a:cs typeface="Lato"/>
              </a:rPr>
              <a:t> Stroke 2009;40:235-240</a:t>
            </a:r>
          </a:p>
          <a:p>
            <a:pPr marL="228600" lvl="0" indent="-228600">
              <a:buFont typeface="+mj-lt"/>
              <a:buAutoNum type="arabicPeriod"/>
              <a:defRPr/>
            </a:pPr>
            <a:r>
              <a:rPr lang="en-CA" altLang="en-US" sz="900" dirty="0">
                <a:solidFill>
                  <a:prstClr val="white"/>
                </a:solidFill>
                <a:latin typeface="Arial Narrow" panose="020B0606020202030204" pitchFamily="34" charset="0"/>
                <a:cs typeface="Lato"/>
              </a:rPr>
              <a:t> Circulation 2013;128:2325</a:t>
            </a:r>
          </a:p>
        </p:txBody>
      </p:sp>
      <p:pic>
        <p:nvPicPr>
          <p:cNvPr id="2" name="Picture 1">
            <a:extLst>
              <a:ext uri="{FF2B5EF4-FFF2-40B4-BE49-F238E27FC236}">
                <a16:creationId xmlns:a16="http://schemas.microsoft.com/office/drawing/2014/main" id="{21B9B416-9099-4586-A6F2-33D207B9CB12}"/>
              </a:ext>
            </a:extLst>
          </p:cNvPr>
          <p:cNvPicPr>
            <a:picLocks noChangeAspect="1"/>
          </p:cNvPicPr>
          <p:nvPr/>
        </p:nvPicPr>
        <p:blipFill>
          <a:blip r:embed="rId6"/>
          <a:stretch>
            <a:fillRect/>
          </a:stretch>
        </p:blipFill>
        <p:spPr>
          <a:xfrm>
            <a:off x="1166329" y="1731600"/>
            <a:ext cx="7090263" cy="4334632"/>
          </a:xfrm>
          <a:prstGeom prst="rect">
            <a:avLst/>
          </a:prstGeom>
        </p:spPr>
      </p:pic>
      <p:sp>
        <p:nvSpPr>
          <p:cNvPr id="16" name="Rectangle 15">
            <a:extLst>
              <a:ext uri="{FF2B5EF4-FFF2-40B4-BE49-F238E27FC236}">
                <a16:creationId xmlns:a16="http://schemas.microsoft.com/office/drawing/2014/main" id="{88A21452-C5D1-4AD4-8558-334C7872D7C9}"/>
              </a:ext>
            </a:extLst>
          </p:cNvPr>
          <p:cNvSpPr/>
          <p:nvPr/>
        </p:nvSpPr>
        <p:spPr bwMode="auto">
          <a:xfrm>
            <a:off x="3999922" y="5399677"/>
            <a:ext cx="3600450" cy="287337"/>
          </a:xfrm>
          <a:prstGeom prst="rect">
            <a:avLst/>
          </a:prstGeom>
          <a:noFill/>
          <a:ln w="9525" cap="flat" cmpd="sng" algn="ctr">
            <a:noFill/>
            <a:prstDash val="solid"/>
            <a:round/>
            <a:headEnd type="none" w="med" len="med"/>
            <a:tailEnd type="none" w="med" len="med"/>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CA" sz="1200" b="1" i="0" u="none" strike="noStrike" kern="1200" cap="none" spc="0" normalizeH="0" baseline="0" noProof="0" dirty="0">
                <a:ln>
                  <a:noFill/>
                </a:ln>
                <a:effectLst/>
                <a:uLnTx/>
                <a:uFillTx/>
                <a:latin typeface="Arial Narrow" panose="020B0606020202030204" pitchFamily="34" charset="0"/>
                <a:cs typeface="Arial" panose="020B0604020202020204" pitchFamily="34" charset="0"/>
              </a:rPr>
              <a:t>1;2                                                                            3</a:t>
            </a:r>
          </a:p>
        </p:txBody>
      </p:sp>
    </p:spTree>
    <p:extLst>
      <p:ext uri="{BB962C8B-B14F-4D97-AF65-F5344CB8AC3E}">
        <p14:creationId xmlns:p14="http://schemas.microsoft.com/office/powerpoint/2010/main" val="127870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899668" y="1217169"/>
            <a:ext cx="7902832"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is your next step in Miguel’s management?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395689" y="2613251"/>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0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4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ASA 81 mg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warfarin (target INR 2-3)</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5 mg po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2.5 mg po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Dabigatran 110 mg po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20 mg po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15 mg po od</a:t>
            </a:r>
          </a:p>
          <a:p>
            <a:pPr lvl="1" algn="l" defTabSz="914377">
              <a:lnSpc>
                <a:spcPct val="100000"/>
              </a:lnSpc>
              <a:spcBef>
                <a:spcPts val="600"/>
              </a:spcBef>
            </a:pPr>
            <a:endPar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1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2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3">
                                            <p:txEl>
                                              <p:pRg st="4" end="4"/>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250" fill="hold"/>
                                        <p:tgtEl>
                                          <p:spTgt spid="33">
                                            <p:txEl>
                                              <p:pRg st="8" end="8"/>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250" fill="hold"/>
                                        <p:tgtEl>
                                          <p:spTgt spid="33">
                                            <p:txEl>
                                              <p:pRg st="10" end="10"/>
                                            </p:txEl>
                                          </p:spTgt>
                                        </p:tgtEl>
                                        <p:attrNameLst>
                                          <p:attrName>style.color</p:attrName>
                                        </p:attrNameLst>
                                      </p:cBhvr>
                                      <p:to>
                                        <a:srgbClr val="5BCCDF"/>
                                      </p:to>
                                    </p:animClr>
                                  </p:childTnLst>
                                </p:cTn>
                              </p:par>
                              <p:par>
                                <p:cTn id="11" presetID="3" presetClass="emph" presetSubtype="2" fill="hold" nodeType="withEffect">
                                  <p:stCondLst>
                                    <p:cond delay="0"/>
                                  </p:stCondLst>
                                  <p:childTnLst>
                                    <p:animClr clrSpc="rgb" dir="cw">
                                      <p:cBhvr override="childStyle">
                                        <p:cTn id="12" dur="250" fill="hold"/>
                                        <p:tgtEl>
                                          <p:spTgt spid="33">
                                            <p:txEl>
                                              <p:pRg st="6" end="6"/>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829CB5E5-CCEB-4E9B-9901-F85CB049F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35868">
            <a:off x="-156756" y="1409167"/>
            <a:ext cx="1894113" cy="216223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126720"/>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0382712-029F-4802-960C-40EDD8671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8" name="Rectangle 17">
            <a:extLst>
              <a:ext uri="{FF2B5EF4-FFF2-40B4-BE49-F238E27FC236}">
                <a16:creationId xmlns:a16="http://schemas.microsoft.com/office/drawing/2014/main" id="{D5C0925D-36EF-466D-930E-4E7DBC59FF8E}"/>
              </a:ext>
            </a:extLst>
          </p:cNvPr>
          <p:cNvSpPr/>
          <p:nvPr/>
        </p:nvSpPr>
        <p:spPr>
          <a:xfrm>
            <a:off x="161925" y="164720"/>
            <a:ext cx="586412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The “CCS Algorithm” (CHADS-65)  for OAC Therapy in AF </a:t>
            </a:r>
          </a:p>
        </p:txBody>
      </p:sp>
      <p:pic>
        <p:nvPicPr>
          <p:cNvPr id="3" name="Picture 2">
            <a:extLst>
              <a:ext uri="{FF2B5EF4-FFF2-40B4-BE49-F238E27FC236}">
                <a16:creationId xmlns:a16="http://schemas.microsoft.com/office/drawing/2014/main" id="{C8050550-BC44-4FB3-91B6-CA54338C19CA}"/>
              </a:ext>
            </a:extLst>
          </p:cNvPr>
          <p:cNvPicPr>
            <a:picLocks noChangeAspect="1"/>
          </p:cNvPicPr>
          <p:nvPr/>
        </p:nvPicPr>
        <p:blipFill>
          <a:blip r:embed="rId5"/>
          <a:stretch>
            <a:fillRect/>
          </a:stretch>
        </p:blipFill>
        <p:spPr>
          <a:xfrm>
            <a:off x="161924" y="2362425"/>
            <a:ext cx="5020781" cy="3671446"/>
          </a:xfrm>
          <a:prstGeom prst="rect">
            <a:avLst/>
          </a:prstGeom>
        </p:spPr>
      </p:pic>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32" name="Picture 31">
            <a:extLst>
              <a:ext uri="{FF2B5EF4-FFF2-40B4-BE49-F238E27FC236}">
                <a16:creationId xmlns:a16="http://schemas.microsoft.com/office/drawing/2014/main" id="{1C60B6BA-B463-41E6-8634-D28D3956C5CB}"/>
              </a:ext>
            </a:extLst>
          </p:cNvPr>
          <p:cNvPicPr>
            <a:picLocks noChangeAspect="1"/>
          </p:cNvPicPr>
          <p:nvPr/>
        </p:nvPicPr>
        <p:blipFill>
          <a:blip r:embed="rId8"/>
          <a:stretch>
            <a:fillRect/>
          </a:stretch>
        </p:blipFill>
        <p:spPr>
          <a:xfrm>
            <a:off x="6026046" y="1498966"/>
            <a:ext cx="2693663" cy="4144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2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2271961"/>
            <a:ext cx="9144000" cy="118872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2391933"/>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39040" y="2470817"/>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Discuss the importance of diagnosing subclinical AF in stroke patients and of anticoagulation strategies to prevent recurring stroke</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4027458"/>
            <a:ext cx="9144000" cy="1188720"/>
          </a:xfrm>
          <a:prstGeom prst="rect">
            <a:avLst/>
          </a:prstGeom>
          <a:solidFill>
            <a:srgbClr val="254A87"/>
          </a:solidFill>
        </p:spPr>
        <p:txBody>
          <a:bodyPr wrap="square" rtlCol="0">
            <a:sp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4154612"/>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45918" y="4253959"/>
            <a:ext cx="6993522"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Identify clinical factors from trials and guidelines that may influence the choice of oral anticoagulant in secondary stroke prevention</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481228"/>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49271"/>
            <a:ext cx="6529357" cy="892552"/>
          </a:xfrm>
          <a:prstGeom prst="rect">
            <a:avLst/>
          </a:prstGeom>
          <a:noFill/>
        </p:spPr>
        <p:txBody>
          <a:bodyPr wrap="square">
            <a:spAutoFit/>
          </a:bodyPr>
          <a:lstStyle/>
          <a:p>
            <a:pPr lvl="0">
              <a:defRPr/>
            </a:pPr>
            <a:r>
              <a:rPr lang="en-CA" sz="2600" b="1" dirty="0">
                <a:solidFill>
                  <a:srgbClr val="183059"/>
                </a:solidFill>
                <a:latin typeface="Arial Narrow" panose="020B0606020202030204" pitchFamily="34" charset="0"/>
                <a:cs typeface="Aharoni" panose="02010803020104030203" pitchFamily="2" charset="-79"/>
              </a:rPr>
              <a:t>Antithrombotic Therapy in Perspective Stroke + Systemic Embolism (SE) Risk Reduction Efficacy</a:t>
            </a:r>
          </a:p>
        </p:txBody>
      </p:sp>
      <p:sp>
        <p:nvSpPr>
          <p:cNvPr id="20" name="Date Placeholder 3">
            <a:extLst>
              <a:ext uri="{FF2B5EF4-FFF2-40B4-BE49-F238E27FC236}">
                <a16:creationId xmlns:a16="http://schemas.microsoft.com/office/drawing/2014/main" id="{BB9DF23D-C51D-4396-BA6F-F7F36688E781}"/>
              </a:ext>
            </a:extLst>
          </p:cNvPr>
          <p:cNvSpPr>
            <a:spLocks noGrp="1"/>
          </p:cNvSpPr>
          <p:nvPr>
            <p:ph type="dt" sz="half" idx="10"/>
          </p:nvPr>
        </p:nvSpPr>
        <p:spPr>
          <a:xfrm>
            <a:off x="102429" y="6138973"/>
            <a:ext cx="5084064" cy="863129"/>
          </a:xfrm>
        </p:spPr>
        <p:txBody>
          <a:bodyPr/>
          <a:lstStyle>
            <a:lvl1pPr>
              <a:defRPr sz="900"/>
            </a:lvl1pPr>
          </a:lstStyle>
          <a:p>
            <a:pPr marL="0" lvl="2" defTabSz="457200">
              <a:lnSpc>
                <a:spcPct val="80000"/>
              </a:lnSpc>
              <a:defRPr/>
            </a:pPr>
            <a:r>
              <a:rPr lang="en-CA" sz="800" dirty="0">
                <a:solidFill>
                  <a:prstClr val="white"/>
                </a:solidFill>
                <a:latin typeface="Arial Narrow" panose="020B0606020202030204" pitchFamily="34" charset="0"/>
                <a:cs typeface="Lato"/>
                <a:sym typeface="Calibri" charset="0"/>
              </a:rPr>
              <a:t>2014 CCS AF Guidelines. Can J </a:t>
            </a:r>
            <a:r>
              <a:rPr lang="en-CA" sz="800" dirty="0" err="1">
                <a:solidFill>
                  <a:prstClr val="white"/>
                </a:solidFill>
                <a:latin typeface="Arial Narrow" panose="020B0606020202030204" pitchFamily="34" charset="0"/>
                <a:cs typeface="Lato"/>
                <a:sym typeface="Calibri" charset="0"/>
              </a:rPr>
              <a:t>Cardiol</a:t>
            </a:r>
            <a:r>
              <a:rPr lang="en-CA" sz="800" dirty="0">
                <a:solidFill>
                  <a:prstClr val="white"/>
                </a:solidFill>
                <a:latin typeface="Arial Narrow" panose="020B0606020202030204" pitchFamily="34" charset="0"/>
                <a:cs typeface="Lato"/>
                <a:sym typeface="Calibri" charset="0"/>
              </a:rPr>
              <a:t>. 2014; 30: 113-1130</a:t>
            </a:r>
          </a:p>
          <a:p>
            <a:pPr marL="0" lvl="2" defTabSz="457200">
              <a:lnSpc>
                <a:spcPct val="80000"/>
              </a:lnSpc>
              <a:defRPr/>
            </a:pPr>
            <a:r>
              <a:rPr lang="en-CA" sz="800" dirty="0">
                <a:solidFill>
                  <a:prstClr val="white"/>
                </a:solidFill>
                <a:latin typeface="Arial Narrow" panose="020B0606020202030204" pitchFamily="34" charset="0"/>
                <a:cs typeface="Lato"/>
                <a:sym typeface="Calibri" charset="0"/>
              </a:rPr>
              <a:t>Granger C, et al. N </a:t>
            </a:r>
            <a:r>
              <a:rPr lang="en-CA" sz="800" dirty="0" err="1">
                <a:solidFill>
                  <a:prstClr val="white"/>
                </a:solidFill>
                <a:latin typeface="Arial Narrow" panose="020B0606020202030204" pitchFamily="34" charset="0"/>
                <a:cs typeface="Lato"/>
                <a:sym typeface="Calibri" charset="0"/>
              </a:rPr>
              <a:t>Eng</a:t>
            </a:r>
            <a:r>
              <a:rPr lang="en-CA" sz="800" dirty="0">
                <a:solidFill>
                  <a:prstClr val="white"/>
                </a:solidFill>
                <a:latin typeface="Arial Narrow" panose="020B0606020202030204" pitchFamily="34" charset="0"/>
                <a:cs typeface="Lato"/>
                <a:sym typeface="Calibri" charset="0"/>
              </a:rPr>
              <a:t> J Med. 2011; 365:981−992.</a:t>
            </a:r>
          </a:p>
          <a:p>
            <a:pPr marL="0" lvl="2" defTabSz="457200">
              <a:lnSpc>
                <a:spcPct val="80000"/>
              </a:lnSpc>
              <a:defRPr/>
            </a:pPr>
            <a:r>
              <a:rPr lang="en-CA" sz="800" dirty="0">
                <a:solidFill>
                  <a:prstClr val="white"/>
                </a:solidFill>
                <a:latin typeface="Arial Narrow" panose="020B0606020202030204" pitchFamily="34" charset="0"/>
                <a:cs typeface="Lato"/>
                <a:sym typeface="Calibri" charset="0"/>
              </a:rPr>
              <a:t>Connolly SJ, et al. N </a:t>
            </a:r>
            <a:r>
              <a:rPr lang="en-CA" sz="800" dirty="0" err="1">
                <a:solidFill>
                  <a:prstClr val="white"/>
                </a:solidFill>
                <a:latin typeface="Arial Narrow" panose="020B0606020202030204" pitchFamily="34" charset="0"/>
                <a:cs typeface="Lato"/>
                <a:sym typeface="Calibri" charset="0"/>
              </a:rPr>
              <a:t>Engl</a:t>
            </a:r>
            <a:r>
              <a:rPr lang="en-CA" sz="800" dirty="0">
                <a:solidFill>
                  <a:prstClr val="white"/>
                </a:solidFill>
                <a:latin typeface="Arial Narrow" panose="020B0606020202030204" pitchFamily="34" charset="0"/>
                <a:cs typeface="Lato"/>
                <a:sym typeface="Calibri" charset="0"/>
              </a:rPr>
              <a:t> J Med. 2009; 361:1139−1151. </a:t>
            </a:r>
          </a:p>
          <a:p>
            <a:pPr marL="0" lvl="2" defTabSz="457200">
              <a:lnSpc>
                <a:spcPct val="80000"/>
              </a:lnSpc>
              <a:defRPr/>
            </a:pPr>
            <a:r>
              <a:rPr lang="en-CA" sz="800" dirty="0">
                <a:solidFill>
                  <a:prstClr val="white"/>
                </a:solidFill>
                <a:latin typeface="Arial Narrow" panose="020B0606020202030204" pitchFamily="34" charset="0"/>
                <a:cs typeface="Lato"/>
                <a:sym typeface="Calibri" charset="0"/>
              </a:rPr>
              <a:t>Patel MR, et al. N </a:t>
            </a:r>
            <a:r>
              <a:rPr lang="en-CA" sz="800" dirty="0" err="1">
                <a:solidFill>
                  <a:prstClr val="white"/>
                </a:solidFill>
                <a:latin typeface="Arial Narrow" panose="020B0606020202030204" pitchFamily="34" charset="0"/>
                <a:cs typeface="Lato"/>
                <a:sym typeface="Calibri" charset="0"/>
              </a:rPr>
              <a:t>Engl</a:t>
            </a:r>
            <a:r>
              <a:rPr lang="en-CA" sz="800" dirty="0">
                <a:solidFill>
                  <a:prstClr val="white"/>
                </a:solidFill>
                <a:latin typeface="Arial Narrow" panose="020B0606020202030204" pitchFamily="34" charset="0"/>
                <a:cs typeface="Lato"/>
                <a:sym typeface="Calibri" charset="0"/>
              </a:rPr>
              <a:t> J Med. 2011; 365:883−891.  European Heart Journal 2012; 33: 2163-71.</a:t>
            </a:r>
          </a:p>
          <a:p>
            <a:pPr>
              <a:lnSpc>
                <a:spcPct val="80000"/>
              </a:lnSpc>
              <a:defRPr/>
            </a:pPr>
            <a:endParaRPr lang="da-DK" sz="800" kern="0" dirty="0">
              <a:solidFill>
                <a:prstClr val="white"/>
              </a:solidFill>
              <a:latin typeface="Arial Narrow" panose="020B0606020202030204" pitchFamily="34" charset="0"/>
              <a:ea typeface="Lato" panose="020F0502020204030203" pitchFamily="34" charset="0"/>
              <a:cs typeface="Lato"/>
            </a:endParaRPr>
          </a:p>
        </p:txBody>
      </p:sp>
      <p:sp>
        <p:nvSpPr>
          <p:cNvPr id="21" name="Rectangle 20">
            <a:extLst>
              <a:ext uri="{FF2B5EF4-FFF2-40B4-BE49-F238E27FC236}">
                <a16:creationId xmlns:a16="http://schemas.microsoft.com/office/drawing/2014/main" id="{12B6C979-F33F-4893-9267-DB47A95BCE8B}"/>
              </a:ext>
            </a:extLst>
          </p:cNvPr>
          <p:cNvSpPr/>
          <p:nvPr/>
        </p:nvSpPr>
        <p:spPr>
          <a:xfrm>
            <a:off x="4750629" y="6243104"/>
            <a:ext cx="3618088" cy="584775"/>
          </a:xfrm>
          <a:prstGeom prst="rect">
            <a:avLst/>
          </a:prstGeom>
        </p:spPr>
        <p:txBody>
          <a:bodyPr wrap="square">
            <a:spAutoFit/>
          </a:bodyPr>
          <a:lstStyle/>
          <a:p>
            <a:pPr>
              <a:defRPr/>
            </a:pPr>
            <a:r>
              <a:rPr lang="da-DK" sz="800" dirty="0">
                <a:solidFill>
                  <a:prstClr val="white"/>
                </a:solidFill>
                <a:latin typeface="Arial Narrow" panose="020B0606020202030204" pitchFamily="34" charset="0"/>
              </a:rPr>
              <a:t>Lancet 2006;367:1903-1912</a:t>
            </a:r>
          </a:p>
          <a:p>
            <a:pPr>
              <a:defRPr/>
            </a:pPr>
            <a:r>
              <a:rPr lang="da-DK" sz="800" dirty="0">
                <a:solidFill>
                  <a:prstClr val="white"/>
                </a:solidFill>
                <a:latin typeface="Arial Narrow" panose="020B0606020202030204" pitchFamily="34" charset="0"/>
              </a:rPr>
              <a:t>N Engl J Med</a:t>
            </a:r>
            <a:r>
              <a:rPr lang="en-CA" sz="800" dirty="0">
                <a:solidFill>
                  <a:prstClr val="white"/>
                </a:solidFill>
                <a:latin typeface="Arial Narrow" panose="020B0606020202030204" pitchFamily="34" charset="0"/>
              </a:rPr>
              <a:t>Hart RG, Pearce LA, Aguilar MI. </a:t>
            </a:r>
          </a:p>
          <a:p>
            <a:pPr>
              <a:defRPr/>
            </a:pPr>
            <a:r>
              <a:rPr lang="it-IT" sz="800" dirty="0">
                <a:solidFill>
                  <a:prstClr val="white"/>
                </a:solidFill>
                <a:latin typeface="Arial Narrow" panose="020B0606020202030204" pitchFamily="34" charset="0"/>
              </a:rPr>
              <a:t>Giugliano RP, et al. NEJM 2013;369:2093-2104</a:t>
            </a:r>
            <a:endParaRPr lang="en-CA" sz="800" dirty="0">
              <a:solidFill>
                <a:prstClr val="white"/>
              </a:solidFill>
              <a:latin typeface="Arial Narrow" panose="020B0606020202030204" pitchFamily="34" charset="0"/>
            </a:endParaRPr>
          </a:p>
          <a:p>
            <a:pPr>
              <a:defRPr/>
            </a:pPr>
            <a:r>
              <a:rPr lang="en-CA" sz="800" dirty="0">
                <a:solidFill>
                  <a:prstClr val="white"/>
                </a:solidFill>
                <a:latin typeface="Arial Narrow" panose="020B0606020202030204" pitchFamily="34" charset="0"/>
              </a:rPr>
              <a:t>Ann Intern Med 1997;146:857-867.</a:t>
            </a:r>
            <a:r>
              <a:rPr lang="da-DK" sz="800" dirty="0">
                <a:solidFill>
                  <a:prstClr val="white"/>
                </a:solidFill>
                <a:latin typeface="Arial Narrow" panose="020B0606020202030204" pitchFamily="34" charset="0"/>
              </a:rPr>
              <a:t> 2009;360:2066-2078</a:t>
            </a:r>
            <a:endParaRPr lang="en-CA" sz="800" dirty="0">
              <a:solidFill>
                <a:prstClr val="white"/>
              </a:solidFill>
              <a:latin typeface="Arial Narrow" panose="020B0606020202030204" pitchFamily="34" charset="0"/>
            </a:endParaRPr>
          </a:p>
        </p:txBody>
      </p:sp>
      <p:pic>
        <p:nvPicPr>
          <p:cNvPr id="5" name="Picture 4">
            <a:extLst>
              <a:ext uri="{FF2B5EF4-FFF2-40B4-BE49-F238E27FC236}">
                <a16:creationId xmlns:a16="http://schemas.microsoft.com/office/drawing/2014/main" id="{762452B3-8556-49B8-B0E6-F5B31469E09D}"/>
              </a:ext>
            </a:extLst>
          </p:cNvPr>
          <p:cNvPicPr>
            <a:picLocks noChangeAspect="1"/>
          </p:cNvPicPr>
          <p:nvPr/>
        </p:nvPicPr>
        <p:blipFill>
          <a:blip r:embed="rId6"/>
          <a:stretch>
            <a:fillRect/>
          </a:stretch>
        </p:blipFill>
        <p:spPr>
          <a:xfrm>
            <a:off x="259674" y="1468882"/>
            <a:ext cx="8120576" cy="4560203"/>
          </a:xfrm>
          <a:prstGeom prst="rect">
            <a:avLst/>
          </a:prstGeom>
        </p:spPr>
      </p:pic>
      <p:sp>
        <p:nvSpPr>
          <p:cNvPr id="22" name="TextBox 21">
            <a:extLst>
              <a:ext uri="{FF2B5EF4-FFF2-40B4-BE49-F238E27FC236}">
                <a16:creationId xmlns:a16="http://schemas.microsoft.com/office/drawing/2014/main" id="{3E700E3C-0E07-455E-8AFA-0C8B2612BAB5}"/>
              </a:ext>
            </a:extLst>
          </p:cNvPr>
          <p:cNvSpPr txBox="1"/>
          <p:nvPr/>
        </p:nvSpPr>
        <p:spPr>
          <a:xfrm>
            <a:off x="1099751" y="5828106"/>
            <a:ext cx="7410746" cy="415498"/>
          </a:xfrm>
          <a:prstGeom prst="rect">
            <a:avLst/>
          </a:prstGeom>
          <a:noFill/>
        </p:spPr>
        <p:txBody>
          <a:bodyPr wrap="square" rtlCol="0">
            <a:spAutoFit/>
          </a:bodyPr>
          <a:lstStyle/>
          <a:p>
            <a:pPr algn="ctr" eaLnBrk="0" fontAlgn="base" hangingPunct="0">
              <a:spcBef>
                <a:spcPct val="0"/>
              </a:spcBef>
              <a:spcAft>
                <a:spcPct val="0"/>
              </a:spcAft>
              <a:buFont typeface="Arial" charset="0"/>
              <a:buChar char="•"/>
            </a:pPr>
            <a:r>
              <a:rPr lang="en-US" sz="1000" b="1" dirty="0">
                <a:latin typeface="Arial Narrow" panose="020B0606020202030204" pitchFamily="34" charset="0"/>
                <a:ea typeface="MS PGothic" pitchFamily="34" charset="-128"/>
                <a:sym typeface="Calibri" charset="0"/>
              </a:rPr>
              <a:t>data for ROCKET AF, RELY, ARISTOTLE and ENGAGE </a:t>
            </a:r>
          </a:p>
          <a:p>
            <a:pPr algn="ctr" eaLnBrk="0" fontAlgn="base" hangingPunct="0">
              <a:spcBef>
                <a:spcPct val="0"/>
              </a:spcBef>
              <a:spcAft>
                <a:spcPct val="0"/>
              </a:spcAft>
              <a:buFont typeface="Arial" charset="0"/>
              <a:buChar char="•"/>
            </a:pPr>
            <a:r>
              <a:rPr lang="en-US" sz="1000" b="1" dirty="0">
                <a:latin typeface="Arial Narrow" panose="020B0606020202030204" pitchFamily="34" charset="0"/>
                <a:ea typeface="MS PGothic" pitchFamily="34" charset="-128"/>
                <a:sym typeface="Calibri" charset="0"/>
              </a:rPr>
              <a:t> is  for RR  Stroke + SE  </a:t>
            </a:r>
          </a:p>
        </p:txBody>
      </p:sp>
    </p:spTree>
    <p:extLst>
      <p:ext uri="{BB962C8B-B14F-4D97-AF65-F5344CB8AC3E}">
        <p14:creationId xmlns:p14="http://schemas.microsoft.com/office/powerpoint/2010/main" val="444130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DOACs as Compared to Warfarin</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CA" sz="28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Indirect Comparisons from the Clinical Trials </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extLst/>
          </p:nvPr>
        </p:nvGraphicFramePr>
        <p:xfrm>
          <a:off x="193330" y="14737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26570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0086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54665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54901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551519"/>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5539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55638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89058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8664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0647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106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2610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27252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2753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006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date there are no head-to-head trials between apixaban, dabigatran, </a:t>
            </a:r>
            <a:r>
              <a:rPr kumimoji="0" lang="en-US" sz="16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edoxaban</a:t>
            </a: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 and rivaroxaban, therefore comparative efficacy and safety have not been established</a:t>
            </a: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9267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911963"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 Significant Difference </a:t>
            </a: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spTree>
    <p:extLst>
      <p:ext uri="{BB962C8B-B14F-4D97-AF65-F5344CB8AC3E}">
        <p14:creationId xmlns:p14="http://schemas.microsoft.com/office/powerpoint/2010/main" val="3186673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9">
            <a:extLst>
              <a:ext uri="{FF2B5EF4-FFF2-40B4-BE49-F238E27FC236}">
                <a16:creationId xmlns:a16="http://schemas.microsoft.com/office/drawing/2014/main" id="{3D5FDD49-278B-4ECC-BD19-AE6CDBD059A2}"/>
              </a:ext>
            </a:extLst>
          </p:cNvPr>
          <p:cNvPicPr>
            <a:picLocks noChangeAspect="1"/>
          </p:cNvPicPr>
          <p:nvPr/>
        </p:nvPicPr>
        <p:blipFill>
          <a:blip r:embed="rId6"/>
          <a:stretch>
            <a:fillRect/>
          </a:stretch>
        </p:blipFill>
        <p:spPr>
          <a:xfrm>
            <a:off x="506358" y="1368527"/>
            <a:ext cx="8118387" cy="4630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199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67090"/>
            <a:ext cx="5587940" cy="1077218"/>
          </a:xfrm>
          <a:prstGeom prst="rect">
            <a:avLst/>
          </a:prstGeom>
          <a:noFill/>
        </p:spPr>
        <p:txBody>
          <a:bodyPr wrap="square">
            <a:spAutoFit/>
          </a:bodyPr>
          <a:lstStyle/>
          <a:p>
            <a:pPr lvl="0">
              <a:defRPr/>
            </a:pPr>
            <a:r>
              <a:rPr lang="fr-FR" sz="3200" b="1" dirty="0" err="1">
                <a:solidFill>
                  <a:srgbClr val="183059"/>
                </a:solidFill>
                <a:latin typeface="Arial Narrow" panose="020B0606020202030204" pitchFamily="34" charset="0"/>
                <a:cs typeface="Aharoni" panose="02010803020104030203" pitchFamily="2" charset="-79"/>
              </a:rPr>
              <a:t>DOACs</a:t>
            </a:r>
            <a:r>
              <a:rPr lang="fr-FR" sz="3200" b="1" dirty="0">
                <a:solidFill>
                  <a:srgbClr val="183059"/>
                </a:solidFill>
                <a:latin typeface="Arial Narrow" panose="020B0606020202030204" pitchFamily="34" charset="0"/>
                <a:cs typeface="Aharoni" panose="02010803020104030203" pitchFamily="2" charset="-79"/>
              </a:rPr>
              <a:t>: </a:t>
            </a:r>
            <a:r>
              <a:rPr lang="fr-FR" sz="3200" b="1" dirty="0" err="1">
                <a:solidFill>
                  <a:srgbClr val="183059"/>
                </a:solidFill>
                <a:latin typeface="Arial Narrow" panose="020B0606020202030204" pitchFamily="34" charset="0"/>
                <a:cs typeface="Aharoni" panose="02010803020104030203" pitchFamily="2" charset="-79"/>
              </a:rPr>
              <a:t>Contraindications</a:t>
            </a:r>
            <a:r>
              <a:rPr lang="fr-FR" sz="3200" b="1" dirty="0">
                <a:solidFill>
                  <a:srgbClr val="183059"/>
                </a:solidFill>
                <a:latin typeface="Arial Narrow" panose="020B0606020202030204" pitchFamily="34" charset="0"/>
                <a:cs typeface="Aharoni" panose="02010803020104030203" pitchFamily="2" charset="-79"/>
              </a:rPr>
              <a:t> or Discontinuation </a:t>
            </a:r>
            <a:r>
              <a:rPr lang="fr-FR" sz="3200" b="1" dirty="0" err="1">
                <a:solidFill>
                  <a:srgbClr val="183059"/>
                </a:solidFill>
                <a:latin typeface="Arial Narrow" panose="020B0606020202030204" pitchFamily="34" charset="0"/>
                <a:cs typeface="Aharoni" panose="02010803020104030203" pitchFamily="2" charset="-79"/>
              </a:rPr>
              <a:t>Criteria</a:t>
            </a:r>
            <a:r>
              <a:rPr lang="fr-FR" sz="3200" b="1" dirty="0">
                <a:solidFill>
                  <a:srgbClr val="183059"/>
                </a:solidFill>
                <a:latin typeface="Arial Narrow" panose="020B0606020202030204" pitchFamily="34" charset="0"/>
                <a:cs typeface="Aharoni" panose="02010803020104030203" pitchFamily="2" charset="-79"/>
              </a:rPr>
              <a:t> </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3" name="Espace réservé du contenu 5">
            <a:extLst>
              <a:ext uri="{FF2B5EF4-FFF2-40B4-BE49-F238E27FC236}">
                <a16:creationId xmlns:a16="http://schemas.microsoft.com/office/drawing/2014/main" id="{411FAB0C-21AD-4A4A-8B6A-D11ECE1FF4DF}"/>
              </a:ext>
            </a:extLst>
          </p:cNvPr>
          <p:cNvSpPr txBox="1">
            <a:spLocks/>
          </p:cNvSpPr>
          <p:nvPr/>
        </p:nvSpPr>
        <p:spPr>
          <a:xfrm>
            <a:off x="6775493" y="6537999"/>
            <a:ext cx="3209514" cy="420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defTabSz="179388">
              <a:buNone/>
            </a:pPr>
            <a:r>
              <a:rPr lang="fr-CA" sz="1050" b="1" dirty="0" err="1">
                <a:solidFill>
                  <a:schemeClr val="bg1"/>
                </a:solidFill>
                <a:latin typeface="Arial Narrow" panose="020B0606020202030204" pitchFamily="34" charset="0"/>
              </a:rPr>
              <a:t>CrCl</a:t>
            </a:r>
            <a:r>
              <a:rPr lang="fr-CA" sz="1050" b="1" dirty="0">
                <a:solidFill>
                  <a:schemeClr val="bg1"/>
                </a:solidFill>
                <a:latin typeface="Arial Narrow" panose="020B0606020202030204" pitchFamily="34" charset="0"/>
              </a:rPr>
              <a:t> </a:t>
            </a:r>
            <a:r>
              <a:rPr lang="fr-CA" sz="1050" b="1" dirty="0" err="1">
                <a:solidFill>
                  <a:schemeClr val="bg1"/>
                </a:solidFill>
                <a:latin typeface="Arial Narrow" panose="020B0606020202030204" pitchFamily="34" charset="0"/>
              </a:rPr>
              <a:t>calculated</a:t>
            </a:r>
            <a:r>
              <a:rPr lang="fr-CA" sz="1050" b="1" dirty="0">
                <a:solidFill>
                  <a:schemeClr val="bg1"/>
                </a:solidFill>
                <a:latin typeface="Arial Narrow" panose="020B0606020202030204" pitchFamily="34" charset="0"/>
              </a:rPr>
              <a:t> </a:t>
            </a:r>
            <a:r>
              <a:rPr lang="fr-CA" sz="1050" b="1" dirty="0" err="1">
                <a:solidFill>
                  <a:schemeClr val="bg1"/>
                </a:solidFill>
                <a:latin typeface="Arial Narrow" panose="020B0606020202030204" pitchFamily="34" charset="0"/>
              </a:rPr>
              <a:t>from</a:t>
            </a:r>
            <a:r>
              <a:rPr lang="fr-CA" sz="1050" b="1" dirty="0">
                <a:solidFill>
                  <a:schemeClr val="bg1"/>
                </a:solidFill>
                <a:latin typeface="Arial Narrow" panose="020B0606020202030204" pitchFamily="34" charset="0"/>
              </a:rPr>
              <a:t> </a:t>
            </a:r>
            <a:r>
              <a:rPr lang="fr-CA" sz="1050" b="1" dirty="0" err="1">
                <a:solidFill>
                  <a:schemeClr val="bg1"/>
                </a:solidFill>
                <a:latin typeface="Arial Narrow" panose="020B0606020202030204" pitchFamily="34" charset="0"/>
              </a:rPr>
              <a:t>Cockroft</a:t>
            </a:r>
            <a:r>
              <a:rPr lang="fr-CA" sz="1050" b="1" dirty="0">
                <a:solidFill>
                  <a:schemeClr val="bg1"/>
                </a:solidFill>
                <a:latin typeface="Arial Narrow" panose="020B0606020202030204" pitchFamily="34" charset="0"/>
              </a:rPr>
              <a:t>-Gault</a:t>
            </a:r>
          </a:p>
        </p:txBody>
      </p:sp>
      <p:pic>
        <p:nvPicPr>
          <p:cNvPr id="2" name="Picture 1">
            <a:extLst>
              <a:ext uri="{FF2B5EF4-FFF2-40B4-BE49-F238E27FC236}">
                <a16:creationId xmlns:a16="http://schemas.microsoft.com/office/drawing/2014/main" id="{509D4FFF-DB3E-4358-8439-7EEB5A5D6D22}"/>
              </a:ext>
            </a:extLst>
          </p:cNvPr>
          <p:cNvPicPr>
            <a:picLocks noChangeAspect="1"/>
          </p:cNvPicPr>
          <p:nvPr/>
        </p:nvPicPr>
        <p:blipFill>
          <a:blip r:embed="rId6"/>
          <a:stretch>
            <a:fillRect/>
          </a:stretch>
        </p:blipFill>
        <p:spPr>
          <a:xfrm>
            <a:off x="1899606" y="1351443"/>
            <a:ext cx="5676852" cy="4714674"/>
          </a:xfrm>
          <a:prstGeom prst="rect">
            <a:avLst/>
          </a:prstGeom>
        </p:spPr>
      </p:pic>
    </p:spTree>
    <p:extLst>
      <p:ext uri="{BB962C8B-B14F-4D97-AF65-F5344CB8AC3E}">
        <p14:creationId xmlns:p14="http://schemas.microsoft.com/office/powerpoint/2010/main" val="3510355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wearing a suit and tie&#10;&#10;Description automatically generated">
            <a:extLst>
              <a:ext uri="{FF2B5EF4-FFF2-40B4-BE49-F238E27FC236}">
                <a16:creationId xmlns:a16="http://schemas.microsoft.com/office/drawing/2014/main" id="{94C0B357-7F58-4F12-9DB8-F09804138E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3249811" y="-559397"/>
            <a:ext cx="6021926" cy="686324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3</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388101" y="3282927"/>
            <a:ext cx="6652400" cy="707886"/>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You started Miguel on a DOAC</a:t>
            </a:r>
            <a:endParaRPr kumimoji="0" lang="en-CA" sz="40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4053800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94670" y="1502405"/>
            <a:ext cx="7902832"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are you going to do about his ASA?</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490691" y="29465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2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Continue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Stop</a:t>
            </a:r>
            <a:endPar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4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3">
                                            <p:txEl>
                                              <p:pRg st="3" end="3"/>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C4A7774-2DA0-49EF-B77A-1F2B374EB8FB}"/>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descr="CHRC-logo_blue.png">
            <a:extLst>
              <a:ext uri="{FF2B5EF4-FFF2-40B4-BE49-F238E27FC236}">
                <a16:creationId xmlns:a16="http://schemas.microsoft.com/office/drawing/2014/main" id="{99BDF878-813C-4124-81D3-DB6376087485}"/>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4" name="Rectangle 3">
            <a:extLst>
              <a:ext uri="{FF2B5EF4-FFF2-40B4-BE49-F238E27FC236}">
                <a16:creationId xmlns:a16="http://schemas.microsoft.com/office/drawing/2014/main" id="{656E4871-68C7-41C3-AACE-68A6390C5B8C}"/>
              </a:ext>
            </a:extLst>
          </p:cNvPr>
          <p:cNvSpPr/>
          <p:nvPr/>
        </p:nvSpPr>
        <p:spPr>
          <a:xfrm>
            <a:off x="127538" y="37402"/>
            <a:ext cx="6209479"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DOAC Indirect Comparisons</a:t>
            </a:r>
            <a:br>
              <a:rPr kumimoji="0" lang="en-CA" sz="32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br>
            <a:r>
              <a:rPr kumimoji="0" lang="en-CA" sz="32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Risk of Major Bleed / </a:t>
            </a:r>
            <a:r>
              <a:rPr kumimoji="0" lang="en-CA" sz="3200" b="1" i="0" u="none" strike="noStrike" kern="1200" cap="none" spc="0" normalizeH="0" baseline="0" noProof="0" dirty="0" err="1">
                <a:ln>
                  <a:noFill/>
                </a:ln>
                <a:solidFill>
                  <a:srgbClr val="19325C"/>
                </a:solidFill>
                <a:effectLst/>
                <a:uLnTx/>
                <a:uFillTx/>
                <a:latin typeface="Arial Narrow" panose="020B0606020202030204" pitchFamily="34" charset="0"/>
                <a:ea typeface="+mn-ea"/>
                <a:cs typeface="Aharoni" panose="02010803020104030203" pitchFamily="2" charset="-79"/>
              </a:rPr>
              <a:t>yr</a:t>
            </a:r>
            <a:r>
              <a:rPr kumimoji="0" lang="en-CA" sz="32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 w/wo ASA</a:t>
            </a:r>
          </a:p>
        </p:txBody>
      </p:sp>
      <p:pic>
        <p:nvPicPr>
          <p:cNvPr id="16" name="Picture 15" descr="Clinical-conandrum-Logo-2019_dec.png">
            <a:extLst>
              <a:ext uri="{FF2B5EF4-FFF2-40B4-BE49-F238E27FC236}">
                <a16:creationId xmlns:a16="http://schemas.microsoft.com/office/drawing/2014/main" id="{5FED5340-ED87-4D64-A5FD-B3237BF75E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2597" y="199213"/>
            <a:ext cx="2239178" cy="882009"/>
          </a:xfrm>
          <a:prstGeom prst="rect">
            <a:avLst/>
          </a:prstGeom>
        </p:spPr>
      </p:pic>
      <p:cxnSp>
        <p:nvCxnSpPr>
          <p:cNvPr id="25" name="Straight Connector 24">
            <a:extLst>
              <a:ext uri="{FF2B5EF4-FFF2-40B4-BE49-F238E27FC236}">
                <a16:creationId xmlns:a16="http://schemas.microsoft.com/office/drawing/2014/main" id="{8EE54254-A53D-4230-9E23-F7A6E2CA016F}"/>
              </a:ext>
            </a:extLst>
          </p:cNvPr>
          <p:cNvCxnSpPr/>
          <p:nvPr/>
        </p:nvCxnSpPr>
        <p:spPr>
          <a:xfrm flipV="1">
            <a:off x="-11197" y="128489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4" name="Text Box 3">
            <a:extLst>
              <a:ext uri="{FF2B5EF4-FFF2-40B4-BE49-F238E27FC236}">
                <a16:creationId xmlns:a16="http://schemas.microsoft.com/office/drawing/2014/main" id="{3DCC320C-1E9F-4C78-A1D6-58A8EBEFF8A2}"/>
              </a:ext>
            </a:extLst>
          </p:cNvPr>
          <p:cNvSpPr txBox="1">
            <a:spLocks noChangeArrowheads="1"/>
          </p:cNvSpPr>
          <p:nvPr/>
        </p:nvSpPr>
        <p:spPr bwMode="auto">
          <a:xfrm>
            <a:off x="146654" y="6214743"/>
            <a:ext cx="4341263" cy="1200329"/>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SJ, et al. N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2009; 361:1139−1151.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MR, et al. N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2011; 365:883−891.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C, et al. N Eng J Med. 2011; 365:981−992.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Giuliano RP, et al. </a:t>
            </a:r>
            <a:r>
              <a:rPr kumimoji="0" lang="en-US"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US"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2013;369:2093-2104.</a:t>
            </a:r>
            <a:r>
              <a:rPr kumimoji="0" lang="en-US"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[6</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7" name="Picture 6">
            <a:extLst>
              <a:ext uri="{FF2B5EF4-FFF2-40B4-BE49-F238E27FC236}">
                <a16:creationId xmlns:a16="http://schemas.microsoft.com/office/drawing/2014/main" id="{D9C89B5B-40E2-4F95-B141-82C0978357D3}"/>
              </a:ext>
            </a:extLst>
          </p:cNvPr>
          <p:cNvPicPr>
            <a:picLocks noChangeAspect="1"/>
          </p:cNvPicPr>
          <p:nvPr/>
        </p:nvPicPr>
        <p:blipFill>
          <a:blip r:embed="rId6"/>
          <a:stretch>
            <a:fillRect/>
          </a:stretch>
        </p:blipFill>
        <p:spPr>
          <a:xfrm>
            <a:off x="765547" y="4897634"/>
            <a:ext cx="7567245" cy="1191570"/>
          </a:xfrm>
          <a:prstGeom prst="rect">
            <a:avLst/>
          </a:prstGeom>
        </p:spPr>
      </p:pic>
      <p:pic>
        <p:nvPicPr>
          <p:cNvPr id="8" name="Picture 7">
            <a:extLst>
              <a:ext uri="{FF2B5EF4-FFF2-40B4-BE49-F238E27FC236}">
                <a16:creationId xmlns:a16="http://schemas.microsoft.com/office/drawing/2014/main" id="{B8409983-98F2-4B6A-8138-16FA9E5DB6B1}"/>
              </a:ext>
            </a:extLst>
          </p:cNvPr>
          <p:cNvPicPr>
            <a:picLocks noChangeAspect="1"/>
          </p:cNvPicPr>
          <p:nvPr/>
        </p:nvPicPr>
        <p:blipFill>
          <a:blip r:embed="rId7"/>
          <a:stretch>
            <a:fillRect/>
          </a:stretch>
        </p:blipFill>
        <p:spPr>
          <a:xfrm>
            <a:off x="1248853" y="1352977"/>
            <a:ext cx="7412556" cy="3566160"/>
          </a:xfrm>
          <a:prstGeom prst="rect">
            <a:avLst/>
          </a:prstGeom>
        </p:spPr>
      </p:pic>
      <p:pic>
        <p:nvPicPr>
          <p:cNvPr id="9" name="Picture 8">
            <a:extLst>
              <a:ext uri="{FF2B5EF4-FFF2-40B4-BE49-F238E27FC236}">
                <a16:creationId xmlns:a16="http://schemas.microsoft.com/office/drawing/2014/main" id="{E9FB2071-2A36-4556-8B9C-C71A4DA16935}"/>
              </a:ext>
            </a:extLst>
          </p:cNvPr>
          <p:cNvPicPr>
            <a:picLocks noChangeAspect="1"/>
          </p:cNvPicPr>
          <p:nvPr/>
        </p:nvPicPr>
        <p:blipFill>
          <a:blip r:embed="rId8"/>
          <a:stretch>
            <a:fillRect/>
          </a:stretch>
        </p:blipFill>
        <p:spPr>
          <a:xfrm>
            <a:off x="1248853" y="1357329"/>
            <a:ext cx="7412556" cy="3566160"/>
          </a:xfrm>
          <a:prstGeom prst="rect">
            <a:avLst/>
          </a:prstGeom>
        </p:spPr>
      </p:pic>
      <p:sp>
        <p:nvSpPr>
          <p:cNvPr id="15" name="TextBox 14">
            <a:extLst>
              <a:ext uri="{FF2B5EF4-FFF2-40B4-BE49-F238E27FC236}">
                <a16:creationId xmlns:a16="http://schemas.microsoft.com/office/drawing/2014/main" id="{CC0C6E66-C5C7-450A-8751-2A93B97DADCE}"/>
              </a:ext>
            </a:extLst>
          </p:cNvPr>
          <p:cNvSpPr txBox="1"/>
          <p:nvPr/>
        </p:nvSpPr>
        <p:spPr>
          <a:xfrm>
            <a:off x="1671112" y="1364581"/>
            <a:ext cx="6990297" cy="430887"/>
          </a:xfrm>
          <a:prstGeom prst="rect">
            <a:avLst/>
          </a:prstGeom>
          <a:noFill/>
        </p:spPr>
        <p:txBody>
          <a:bodyPr wrap="square" rtlCol="0">
            <a:spAutoFit/>
          </a:bodyPr>
          <a:lstStyle/>
          <a:p>
            <a:pPr algn="ctr"/>
            <a:r>
              <a:rPr lang="en-US" sz="2000" b="1" dirty="0">
                <a:solidFill>
                  <a:srgbClr val="183059"/>
                </a:solidFill>
                <a:latin typeface="Arial Narrow" panose="020B0606020202030204" pitchFamily="34" charset="0"/>
              </a:rPr>
              <a:t>Addition of ASA increased major bleeding risk by </a:t>
            </a:r>
            <a:r>
              <a:rPr lang="en-US" sz="2200" b="1" dirty="0">
                <a:solidFill>
                  <a:srgbClr val="5BCCDF"/>
                </a:solidFill>
                <a:latin typeface="Arial Narrow" panose="020B0606020202030204" pitchFamily="34" charset="0"/>
              </a:rPr>
              <a:t>1.5-2.0 </a:t>
            </a:r>
            <a:r>
              <a:rPr lang="en-US" sz="2200" b="1" dirty="0">
                <a:solidFill>
                  <a:srgbClr val="183059"/>
                </a:solidFill>
                <a:latin typeface="Arial Narrow" panose="020B0606020202030204" pitchFamily="34" charset="0"/>
              </a:rPr>
              <a:t>x</a:t>
            </a:r>
          </a:p>
        </p:txBody>
      </p:sp>
      <p:sp>
        <p:nvSpPr>
          <p:cNvPr id="17" name="TextBox 16">
            <a:extLst>
              <a:ext uri="{FF2B5EF4-FFF2-40B4-BE49-F238E27FC236}">
                <a16:creationId xmlns:a16="http://schemas.microsoft.com/office/drawing/2014/main" id="{7EC8E893-2CB8-4B4D-858B-D26B82DBF6BF}"/>
              </a:ext>
            </a:extLst>
          </p:cNvPr>
          <p:cNvSpPr txBox="1"/>
          <p:nvPr/>
        </p:nvSpPr>
        <p:spPr>
          <a:xfrm>
            <a:off x="6866787" y="6334916"/>
            <a:ext cx="1634422" cy="307777"/>
          </a:xfrm>
          <a:prstGeom prst="rect">
            <a:avLst/>
          </a:prstGeom>
          <a:noFill/>
        </p:spPr>
        <p:txBody>
          <a:bodyPr wrap="none" rtlCol="0">
            <a:spAutoFit/>
          </a:bodyPr>
          <a:lstStyle/>
          <a:p>
            <a:pPr defTabSz="914400"/>
            <a:r>
              <a:rPr lang="en-CA" altLang="en-US" sz="1400" b="1" dirty="0">
                <a:solidFill>
                  <a:schemeClr val="bg1"/>
                </a:solidFill>
                <a:latin typeface="Arial Narrow" panose="020B0606020202030204" pitchFamily="34" charset="0"/>
                <a:cs typeface="Lato"/>
              </a:rPr>
              <a:t>P value not available</a:t>
            </a:r>
          </a:p>
        </p:txBody>
      </p:sp>
    </p:spTree>
    <p:extLst>
      <p:ext uri="{BB962C8B-B14F-4D97-AF65-F5344CB8AC3E}">
        <p14:creationId xmlns:p14="http://schemas.microsoft.com/office/powerpoint/2010/main" val="150702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829CB5E5-CCEB-4E9B-9901-F85CB049F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35868">
            <a:off x="-156756" y="1409167"/>
            <a:ext cx="1894113" cy="216223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126720"/>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0382712-029F-4802-960C-40EDD8671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8" name="Rectangle 17">
            <a:extLst>
              <a:ext uri="{FF2B5EF4-FFF2-40B4-BE49-F238E27FC236}">
                <a16:creationId xmlns:a16="http://schemas.microsoft.com/office/drawing/2014/main" id="{D5C0925D-36EF-466D-930E-4E7DBC59FF8E}"/>
              </a:ext>
            </a:extLst>
          </p:cNvPr>
          <p:cNvSpPr/>
          <p:nvPr/>
        </p:nvSpPr>
        <p:spPr>
          <a:xfrm>
            <a:off x="161925" y="164720"/>
            <a:ext cx="586412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The “CCS Algorithm” (CHADS-65)  for OAC Therapy in AF </a:t>
            </a:r>
          </a:p>
        </p:txBody>
      </p:sp>
      <p:pic>
        <p:nvPicPr>
          <p:cNvPr id="3" name="Picture 2">
            <a:extLst>
              <a:ext uri="{FF2B5EF4-FFF2-40B4-BE49-F238E27FC236}">
                <a16:creationId xmlns:a16="http://schemas.microsoft.com/office/drawing/2014/main" id="{C8050550-BC44-4FB3-91B6-CA54338C19CA}"/>
              </a:ext>
            </a:extLst>
          </p:cNvPr>
          <p:cNvPicPr>
            <a:picLocks noChangeAspect="1"/>
          </p:cNvPicPr>
          <p:nvPr/>
        </p:nvPicPr>
        <p:blipFill>
          <a:blip r:embed="rId5"/>
          <a:stretch>
            <a:fillRect/>
          </a:stretch>
        </p:blipFill>
        <p:spPr>
          <a:xfrm>
            <a:off x="161924" y="2362425"/>
            <a:ext cx="5020781" cy="3671446"/>
          </a:xfrm>
          <a:prstGeom prst="rect">
            <a:avLst/>
          </a:prstGeom>
        </p:spPr>
      </p:pic>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32" name="Picture 31">
            <a:extLst>
              <a:ext uri="{FF2B5EF4-FFF2-40B4-BE49-F238E27FC236}">
                <a16:creationId xmlns:a16="http://schemas.microsoft.com/office/drawing/2014/main" id="{1C60B6BA-B463-41E6-8634-D28D3956C5CB}"/>
              </a:ext>
            </a:extLst>
          </p:cNvPr>
          <p:cNvPicPr>
            <a:picLocks noChangeAspect="1"/>
          </p:cNvPicPr>
          <p:nvPr/>
        </p:nvPicPr>
        <p:blipFill>
          <a:blip r:embed="rId8"/>
          <a:stretch>
            <a:fillRect/>
          </a:stretch>
        </p:blipFill>
        <p:spPr>
          <a:xfrm>
            <a:off x="6026046" y="1498966"/>
            <a:ext cx="2693663" cy="4144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2448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476786"/>
            <a:ext cx="7816751" cy="4939814"/>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en-CA" sz="2100" b="1" dirty="0">
                <a:solidFill>
                  <a:prstClr val="black">
                    <a:lumMod val="85000"/>
                    <a:lumOff val="15000"/>
                  </a:prstClr>
                </a:solidFill>
                <a:latin typeface="Arial Narrow" panose="020B0606020202030204" pitchFamily="34" charset="0"/>
                <a:cs typeface="Candara"/>
              </a:rPr>
              <a:t>Risk of recurrent stroke is high and can be estimated with the CHADS</a:t>
            </a:r>
            <a:r>
              <a:rPr lang="en-CA" sz="2100" b="1" baseline="-25000" dirty="0">
                <a:solidFill>
                  <a:prstClr val="black">
                    <a:lumMod val="85000"/>
                    <a:lumOff val="15000"/>
                  </a:prstClr>
                </a:solidFill>
                <a:latin typeface="Arial Narrow" panose="020B0606020202030204" pitchFamily="34" charset="0"/>
                <a:cs typeface="Candara"/>
              </a:rPr>
              <a:t>2</a:t>
            </a:r>
            <a:r>
              <a:rPr lang="en-CA" sz="2100" b="1" dirty="0">
                <a:solidFill>
                  <a:prstClr val="black">
                    <a:lumMod val="85000"/>
                    <a:lumOff val="15000"/>
                  </a:prstClr>
                </a:solidFill>
                <a:latin typeface="Arial Narrow" panose="020B0606020202030204" pitchFamily="34" charset="0"/>
                <a:cs typeface="Candara"/>
              </a:rPr>
              <a:t> score</a:t>
            </a:r>
          </a:p>
          <a:p>
            <a:pPr lvl="0" defTabSz="914400">
              <a:defRPr/>
            </a:pPr>
            <a:endParaRPr lang="en-CA" sz="2100" b="1" dirty="0">
              <a:solidFill>
                <a:prstClr val="black">
                  <a:lumMod val="85000"/>
                  <a:lumOff val="15000"/>
                </a:prstClr>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100" b="1" dirty="0">
                <a:solidFill>
                  <a:prstClr val="black"/>
                </a:solidFill>
                <a:latin typeface="Arial Narrow" panose="020B0606020202030204" pitchFamily="34" charset="0"/>
                <a:cs typeface="Candara"/>
              </a:rPr>
              <a:t>AF is a common cause of stroke, irrespective of AF type, as well as a common cause of idiopathic or cryptogenic stroke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1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100" b="1" dirty="0">
                <a:solidFill>
                  <a:prstClr val="black">
                    <a:lumMod val="85000"/>
                    <a:lumOff val="15000"/>
                  </a:prstClr>
                </a:solidFill>
                <a:latin typeface="Arial Narrow" panose="020B0606020202030204" pitchFamily="34" charset="0"/>
                <a:cs typeface="Candara"/>
              </a:rPr>
              <a:t>Subclinical paroxysmal AF (SCAF) can be overlooked if the investigation is not of sufficient duration to rule it out </a:t>
            </a:r>
          </a:p>
          <a:p>
            <a:pPr marL="285750" lvl="0" indent="-285750" defTabSz="914400">
              <a:buFont typeface="Wingdings" panose="05000000000000000000" pitchFamily="2" charset="2"/>
              <a:buChar char="§"/>
              <a:defRPr/>
            </a:pPr>
            <a:endParaRPr lang="en-CA" sz="2100" b="1" dirty="0">
              <a:solidFill>
                <a:prstClr val="black">
                  <a:lumMod val="85000"/>
                  <a:lumOff val="15000"/>
                </a:prstClr>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100" b="1" dirty="0">
                <a:solidFill>
                  <a:prstClr val="black">
                    <a:lumMod val="85000"/>
                    <a:lumOff val="15000"/>
                  </a:prstClr>
                </a:solidFill>
                <a:latin typeface="Arial Narrow" panose="020B0606020202030204" pitchFamily="34" charset="0"/>
                <a:cs typeface="Candara"/>
              </a:rPr>
              <a:t>Anticoagulation therapy with a DOAC is recommended for stroke prevention and preferred over warfarin in the vast majority of AF patients</a:t>
            </a:r>
          </a:p>
          <a:p>
            <a:pPr marL="285750" lvl="0" indent="-285750" defTabSz="914400">
              <a:buFont typeface="Wingdings" panose="05000000000000000000" pitchFamily="2" charset="2"/>
              <a:buChar char="§"/>
              <a:defRPr/>
            </a:pPr>
            <a:endParaRPr lang="en-CA" sz="2100" b="1" dirty="0">
              <a:solidFill>
                <a:prstClr val="black">
                  <a:lumMod val="85000"/>
                  <a:lumOff val="15000"/>
                </a:prstClr>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100" b="1" dirty="0">
                <a:solidFill>
                  <a:prstClr val="black">
                    <a:lumMod val="85000"/>
                    <a:lumOff val="15000"/>
                  </a:prstClr>
                </a:solidFill>
                <a:latin typeface="Arial Narrow" panose="020B0606020202030204" pitchFamily="34" charset="0"/>
                <a:cs typeface="Candara"/>
              </a:rPr>
              <a:t>A previous stroke is a risk factor for future stroke in patients with AF, accounting for 2 points in the CHADS</a:t>
            </a:r>
            <a:r>
              <a:rPr lang="en-CA" sz="2100" b="1" baseline="-25000" dirty="0">
                <a:solidFill>
                  <a:prstClr val="black">
                    <a:lumMod val="85000"/>
                    <a:lumOff val="15000"/>
                  </a:prstClr>
                </a:solidFill>
                <a:latin typeface="Arial Narrow" panose="020B0606020202030204" pitchFamily="34" charset="0"/>
                <a:cs typeface="Candara"/>
              </a:rPr>
              <a:t>2</a:t>
            </a:r>
            <a:r>
              <a:rPr lang="en-CA" sz="2100" b="1" dirty="0">
                <a:solidFill>
                  <a:prstClr val="black">
                    <a:lumMod val="85000"/>
                    <a:lumOff val="15000"/>
                  </a:prstClr>
                </a:solidFill>
                <a:latin typeface="Arial Narrow" panose="020B0606020202030204" pitchFamily="34" charset="0"/>
                <a:cs typeface="Candara"/>
              </a:rPr>
              <a:t> index. </a:t>
            </a: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17151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40000"/>
                <a:satMod val="350000"/>
              </a:schemeClr>
            </a:gs>
            <a:gs pos="40000">
              <a:schemeClr val="bg2">
                <a:tint val="45000"/>
                <a:shade val="99000"/>
                <a:satMod val="350000"/>
              </a:schemeClr>
            </a:gs>
            <a:gs pos="100000">
              <a:srgbClr val="19325C"/>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Backup Slides</a:t>
            </a:r>
            <a:endParaRPr kumimoji="0" lang="en-US"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pic>
        <p:nvPicPr>
          <p:cNvPr id="6" name="Picture 5" descr="Clinical-conandrum-Logo-2019_dec.png">
            <a:extLst>
              <a:ext uri="{FF2B5EF4-FFF2-40B4-BE49-F238E27FC236}">
                <a16:creationId xmlns:a16="http://schemas.microsoft.com/office/drawing/2014/main" id="{8AEB5939-7141-4DF7-ACF0-F0CA30B3F8AE}"/>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7499239" y="5920230"/>
            <a:ext cx="1390761" cy="547819"/>
          </a:xfrm>
          <a:prstGeom prst="rect">
            <a:avLst/>
          </a:prstGeom>
        </p:spPr>
      </p:pic>
    </p:spTree>
    <p:extLst>
      <p:ext uri="{BB962C8B-B14F-4D97-AF65-F5344CB8AC3E}">
        <p14:creationId xmlns:p14="http://schemas.microsoft.com/office/powerpoint/2010/main" val="125560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215602" y="1210747"/>
            <a:ext cx="5657390" cy="2308324"/>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2400" b="1" dirty="0">
                <a:latin typeface="Arial Narrow" panose="020B0606020202030204" pitchFamily="34" charset="0"/>
              </a:rPr>
              <a:t>Miguel was seen in ER 10 days ago with some slurred speech and right arm weakness (lasted 1 hr) </a:t>
            </a:r>
          </a:p>
          <a:p>
            <a:pPr marL="342900" indent="-342900">
              <a:buClr>
                <a:srgbClr val="00B0F0"/>
              </a:buClr>
              <a:buFont typeface="Wingdings" panose="05000000000000000000" pitchFamily="2" charset="2"/>
              <a:buChar char="§"/>
            </a:pPr>
            <a:r>
              <a:rPr lang="en-CA" sz="2400" b="1" dirty="0">
                <a:latin typeface="Arial Narrow" panose="020B0606020202030204" pitchFamily="34" charset="0"/>
              </a:rPr>
              <a:t>He was then seen at regional Stroke Centre within 24 hrs </a:t>
            </a:r>
          </a:p>
          <a:p>
            <a:pPr>
              <a:buClr>
                <a:srgbClr val="102642"/>
              </a:buClr>
            </a:pPr>
            <a:endParaRPr lang="en-US" sz="24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3</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775BD6B3-D708-41ED-B24C-C519138534D3}"/>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Miguel</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wearing a suit and tie&#10;&#10;Description automatically generated">
            <a:extLst>
              <a:ext uri="{FF2B5EF4-FFF2-40B4-BE49-F238E27FC236}">
                <a16:creationId xmlns:a16="http://schemas.microsoft.com/office/drawing/2014/main" id="{54ECFC33-394A-482B-98CA-5CC9947C56A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649995" y="1480332"/>
            <a:ext cx="4708642" cy="5366479"/>
          </a:xfrm>
          <a:prstGeom prst="rect">
            <a:avLst/>
          </a:prstGeom>
        </p:spPr>
      </p:pic>
      <p:sp>
        <p:nvSpPr>
          <p:cNvPr id="3" name="Rectangle 2">
            <a:extLst>
              <a:ext uri="{FF2B5EF4-FFF2-40B4-BE49-F238E27FC236}">
                <a16:creationId xmlns:a16="http://schemas.microsoft.com/office/drawing/2014/main" id="{48859CCA-AD03-4C7A-870D-317B3A764B09}"/>
              </a:ext>
            </a:extLst>
          </p:cNvPr>
          <p:cNvSpPr/>
          <p:nvPr/>
        </p:nvSpPr>
        <p:spPr>
          <a:xfrm>
            <a:off x="3563043" y="3140422"/>
            <a:ext cx="5287915" cy="2677656"/>
          </a:xfrm>
          <a:prstGeom prst="rect">
            <a:avLst/>
          </a:prstGeom>
        </p:spPr>
        <p:txBody>
          <a:bodyPr wrap="square">
            <a:spAutoFit/>
          </a:bodyPr>
          <a:lstStyle/>
          <a:p>
            <a:pPr marL="285750" indent="-285750">
              <a:lnSpc>
                <a:spcPct val="100000"/>
              </a:lnSpc>
              <a:spcBef>
                <a:spcPts val="0"/>
              </a:spcBef>
              <a:buClr>
                <a:srgbClr val="242C49"/>
              </a:buClr>
            </a:pPr>
            <a:r>
              <a:rPr lang="en-CA" sz="2400" b="1" dirty="0">
                <a:latin typeface="Arial Narrow" panose="020B0606020202030204" pitchFamily="34" charset="0"/>
                <a:ea typeface="Lato" panose="020F0502020204030203" pitchFamily="34" charset="0"/>
                <a:cs typeface="Lato" panose="020F0502020204030203" pitchFamily="34" charset="0"/>
              </a:rPr>
              <a:t>Test Results:</a:t>
            </a:r>
          </a:p>
          <a:p>
            <a:pPr marL="285750" indent="-285750">
              <a:lnSpc>
                <a:spcPct val="100000"/>
              </a:lnSpc>
              <a:spcBef>
                <a:spcPts val="0"/>
              </a:spcBef>
              <a:buClr>
                <a:srgbClr val="242C49"/>
              </a:buClr>
            </a:pPr>
            <a:endPar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endParaRPr>
          </a:p>
          <a:p>
            <a:pPr marL="742950" lvl="1" indent="-285750">
              <a:buClr>
                <a:srgbClr val="242C49"/>
              </a:buClr>
              <a:buFont typeface="Wingdings" panose="05000000000000000000" pitchFamily="2" charset="2"/>
              <a:buChar char="§"/>
            </a:pPr>
            <a:r>
              <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rPr>
              <a:t>Brain CT: </a:t>
            </a:r>
            <a:r>
              <a:rPr lang="en-CA" sz="2000" b="1" dirty="0">
                <a:solidFill>
                  <a:srgbClr val="5BCCDF"/>
                </a:solidFill>
                <a:latin typeface="Arial Narrow" panose="020B0606020202030204" pitchFamily="34" charset="0"/>
                <a:ea typeface="Lato" panose="020F0502020204030203" pitchFamily="34" charset="0"/>
                <a:cs typeface="Lato" panose="020F0502020204030203" pitchFamily="34" charset="0"/>
              </a:rPr>
              <a:t>Small-sized infarct of the left frontal lobe, no bleed</a:t>
            </a:r>
          </a:p>
          <a:p>
            <a:pPr marL="742950" lvl="1" indent="-285750">
              <a:buClr>
                <a:srgbClr val="242C49"/>
              </a:buClr>
              <a:buFont typeface="Wingdings" panose="05000000000000000000" pitchFamily="2" charset="2"/>
              <a:buChar char="§"/>
            </a:pPr>
            <a:r>
              <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rPr>
              <a:t>CT </a:t>
            </a:r>
            <a:r>
              <a:rPr lang="en-CA" sz="2000" b="1" dirty="0" err="1">
                <a:solidFill>
                  <a:srgbClr val="19325C"/>
                </a:solidFill>
                <a:latin typeface="Arial Narrow" panose="020B0606020202030204" pitchFamily="34" charset="0"/>
                <a:ea typeface="Lato" panose="020F0502020204030203" pitchFamily="34" charset="0"/>
                <a:cs typeface="Lato" panose="020F0502020204030203" pitchFamily="34" charset="0"/>
              </a:rPr>
              <a:t>Angio</a:t>
            </a:r>
            <a:r>
              <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rPr>
              <a:t> of </a:t>
            </a:r>
            <a:r>
              <a:rPr lang="en-CA" sz="2000" b="1" dirty="0" err="1">
                <a:solidFill>
                  <a:srgbClr val="19325C"/>
                </a:solidFill>
                <a:latin typeface="Arial Narrow" panose="020B0606020202030204" pitchFamily="34" charset="0"/>
                <a:ea typeface="Lato" panose="020F0502020204030203" pitchFamily="34" charset="0"/>
                <a:cs typeface="Lato" panose="020F0502020204030203" pitchFamily="34" charset="0"/>
              </a:rPr>
              <a:t>cervicocephalic</a:t>
            </a:r>
            <a:r>
              <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rPr>
              <a:t> arteries: </a:t>
            </a:r>
            <a:r>
              <a:rPr lang="en-CA" sz="2000" b="1" dirty="0">
                <a:solidFill>
                  <a:srgbClr val="5BCCDF"/>
                </a:solidFill>
                <a:latin typeface="Arial Narrow" panose="020B0606020202030204" pitchFamily="34" charset="0"/>
                <a:ea typeface="Lato" panose="020F0502020204030203" pitchFamily="34" charset="0"/>
                <a:cs typeface="Lato" panose="020F0502020204030203" pitchFamily="34" charset="0"/>
              </a:rPr>
              <a:t>Left ICA &lt;50% stenosis</a:t>
            </a:r>
            <a:endParaRPr lang="en-CA" sz="2000" b="1" strike="sngStrike" dirty="0">
              <a:solidFill>
                <a:srgbClr val="5BCCDF"/>
              </a:solidFill>
              <a:latin typeface="Arial Narrow" panose="020B0606020202030204" pitchFamily="34" charset="0"/>
              <a:ea typeface="Lato" panose="020F0502020204030203" pitchFamily="34" charset="0"/>
              <a:cs typeface="Lato" panose="020F0502020204030203" pitchFamily="34" charset="0"/>
            </a:endParaRPr>
          </a:p>
          <a:p>
            <a:pPr marL="742950" lvl="1" indent="-285750">
              <a:buClr>
                <a:srgbClr val="242C49"/>
              </a:buClr>
              <a:buFont typeface="Wingdings" panose="05000000000000000000" pitchFamily="2" charset="2"/>
              <a:buChar char="§"/>
            </a:pPr>
            <a:r>
              <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rPr>
              <a:t>Echocardiogram: </a:t>
            </a:r>
            <a:r>
              <a:rPr lang="en-CA" sz="2000" b="1" dirty="0">
                <a:solidFill>
                  <a:srgbClr val="5BCCDF"/>
                </a:solidFill>
                <a:latin typeface="Arial Narrow" panose="020B0606020202030204" pitchFamily="34" charset="0"/>
                <a:ea typeface="Lato" panose="020F0502020204030203" pitchFamily="34" charset="0"/>
                <a:cs typeface="Lato" panose="020F0502020204030203" pitchFamily="34" charset="0"/>
              </a:rPr>
              <a:t>Mild aortic valve stenosis</a:t>
            </a:r>
            <a:endParaRPr lang="en-CA" sz="2000" b="1" strike="sngStrike" dirty="0">
              <a:solidFill>
                <a:srgbClr val="5BCCDF"/>
              </a:solidFill>
              <a:latin typeface="Arial Narrow" panose="020B0606020202030204" pitchFamily="34" charset="0"/>
              <a:ea typeface="Lato" panose="020F0502020204030203" pitchFamily="34" charset="0"/>
              <a:cs typeface="Lato" panose="020F0502020204030203" pitchFamily="34" charset="0"/>
            </a:endParaRPr>
          </a:p>
          <a:p>
            <a:pPr marL="742950" lvl="1" indent="-285750">
              <a:buClr>
                <a:srgbClr val="242C49"/>
              </a:buClr>
              <a:buFont typeface="Wingdings" panose="05000000000000000000" pitchFamily="2" charset="2"/>
              <a:buChar char="§"/>
            </a:pPr>
            <a:r>
              <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rPr>
              <a:t>24-hour Holter: </a:t>
            </a:r>
            <a:r>
              <a:rPr lang="en-CA" sz="2000" b="1" dirty="0">
                <a:solidFill>
                  <a:srgbClr val="5BCCDF"/>
                </a:solidFill>
                <a:latin typeface="Arial Narrow" panose="020B0606020202030204" pitchFamily="34" charset="0"/>
                <a:ea typeface="Lato" panose="020F0502020204030203" pitchFamily="34" charset="0"/>
                <a:cs typeface="Lato" panose="020F0502020204030203" pitchFamily="34" charset="0"/>
              </a:rPr>
              <a:t>No atrial fibrillation</a:t>
            </a:r>
          </a:p>
        </p:txBody>
      </p:sp>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4644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NAVIGATE ESUS</a:t>
            </a:r>
            <a:br>
              <a:rPr kumimoji="0" lang="en-CA" sz="3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r>
              <a:rPr kumimoji="0" lang="en-CA" sz="3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Efficacy Outcomes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rPr>
              <a:t>Hart RG et al. Rivaroxaban for Stroke Prevention after Embolic Stroke of Undetermined Source. N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a:rPr>
              <a:t>Engl</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rPr>
              <a:t> J Med 2018; 378:2191-2201</a:t>
            </a:r>
          </a:p>
        </p:txBody>
      </p:sp>
      <p:pic>
        <p:nvPicPr>
          <p:cNvPr id="3" name="Picture 2">
            <a:extLst>
              <a:ext uri="{FF2B5EF4-FFF2-40B4-BE49-F238E27FC236}">
                <a16:creationId xmlns:a16="http://schemas.microsoft.com/office/drawing/2014/main" id="{E8388D7E-8A6D-4521-BAB6-463243915607}"/>
              </a:ext>
            </a:extLst>
          </p:cNvPr>
          <p:cNvPicPr>
            <a:picLocks noChangeAspect="1"/>
          </p:cNvPicPr>
          <p:nvPr/>
        </p:nvPicPr>
        <p:blipFill>
          <a:blip r:embed="rId6"/>
          <a:stretch>
            <a:fillRect/>
          </a:stretch>
        </p:blipFill>
        <p:spPr>
          <a:xfrm>
            <a:off x="51653" y="2455449"/>
            <a:ext cx="4316986" cy="3200400"/>
          </a:xfrm>
          <a:prstGeom prst="rect">
            <a:avLst/>
          </a:prstGeom>
        </p:spPr>
      </p:pic>
      <p:pic>
        <p:nvPicPr>
          <p:cNvPr id="5" name="Picture 4">
            <a:extLst>
              <a:ext uri="{FF2B5EF4-FFF2-40B4-BE49-F238E27FC236}">
                <a16:creationId xmlns:a16="http://schemas.microsoft.com/office/drawing/2014/main" id="{6678270E-EC23-4405-95E1-CE119946F08D}"/>
              </a:ext>
            </a:extLst>
          </p:cNvPr>
          <p:cNvPicPr>
            <a:picLocks noChangeAspect="1"/>
          </p:cNvPicPr>
          <p:nvPr/>
        </p:nvPicPr>
        <p:blipFill>
          <a:blip r:embed="rId7"/>
          <a:stretch>
            <a:fillRect/>
          </a:stretch>
        </p:blipFill>
        <p:spPr>
          <a:xfrm>
            <a:off x="4488875" y="2481944"/>
            <a:ext cx="4614353" cy="3200400"/>
          </a:xfrm>
          <a:prstGeom prst="rect">
            <a:avLst/>
          </a:prstGeom>
        </p:spPr>
      </p:pic>
      <p:sp>
        <p:nvSpPr>
          <p:cNvPr id="6" name="Rectangle 5">
            <a:extLst>
              <a:ext uri="{FF2B5EF4-FFF2-40B4-BE49-F238E27FC236}">
                <a16:creationId xmlns:a16="http://schemas.microsoft.com/office/drawing/2014/main" id="{46B7402C-B7DD-467C-AD3D-DD1FA569D8ED}"/>
              </a:ext>
            </a:extLst>
          </p:cNvPr>
          <p:cNvSpPr/>
          <p:nvPr/>
        </p:nvSpPr>
        <p:spPr>
          <a:xfrm>
            <a:off x="338449" y="1476077"/>
            <a:ext cx="4150426"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Kaplan–Meier curves for the time to the first event of the primary efficacy outcome, defined as the recurrence of ischemic or hemorrhagic stroke or systemic embolism</a:t>
            </a:r>
            <a:endPar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4" name="Rectangle 13">
            <a:extLst>
              <a:ext uri="{FF2B5EF4-FFF2-40B4-BE49-F238E27FC236}">
                <a16:creationId xmlns:a16="http://schemas.microsoft.com/office/drawing/2014/main" id="{F43B3A2E-4DA0-47FE-BAA6-BD7D6C208D3D}"/>
              </a:ext>
            </a:extLst>
          </p:cNvPr>
          <p:cNvSpPr/>
          <p:nvPr/>
        </p:nvSpPr>
        <p:spPr>
          <a:xfrm>
            <a:off x="4877128" y="1500306"/>
            <a:ext cx="4150426"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Kaplan–Meier curves for the time to the first primary safety outcome of major bleeding</a:t>
            </a:r>
            <a:endPar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7" name="Rectangle 6">
            <a:extLst>
              <a:ext uri="{FF2B5EF4-FFF2-40B4-BE49-F238E27FC236}">
                <a16:creationId xmlns:a16="http://schemas.microsoft.com/office/drawing/2014/main" id="{4E55F60D-160A-481A-A432-10E483C6D478}"/>
              </a:ext>
            </a:extLst>
          </p:cNvPr>
          <p:cNvSpPr/>
          <p:nvPr/>
        </p:nvSpPr>
        <p:spPr>
          <a:xfrm>
            <a:off x="1045029" y="5626747"/>
            <a:ext cx="7137069"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Insets show the same data on an enlarged y axis.</a:t>
            </a:r>
            <a:endPar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566092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RE-SPECT-ESUS</a:t>
            </a:r>
            <a:b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r>
              <a:rPr kumimoji="0" lang="en-CA" sz="3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(Embolic Stroke of Undetermined Source)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rPr>
              <a:t>Results presented at the World Stroke Congress in Montreal – October 2018</a:t>
            </a:r>
          </a:p>
        </p:txBody>
      </p:sp>
      <p:sp>
        <p:nvSpPr>
          <p:cNvPr id="14" name="Rectangle 13">
            <a:extLst>
              <a:ext uri="{FF2B5EF4-FFF2-40B4-BE49-F238E27FC236}">
                <a16:creationId xmlns:a16="http://schemas.microsoft.com/office/drawing/2014/main" id="{7A3141D0-EA2C-4476-BDEF-9A9400B57837}"/>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13A714C-ADA5-44ED-9BD8-B23FB04E9593}"/>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41670A1-8C4C-4E37-BFE4-1AE426EDAA1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068702C3-79C1-4501-AB4C-B13796C5BBD8}"/>
              </a:ext>
            </a:extLst>
          </p:cNvPr>
          <p:cNvSpPr txBox="1"/>
          <p:nvPr/>
        </p:nvSpPr>
        <p:spPr>
          <a:xfrm>
            <a:off x="324659" y="1853330"/>
            <a:ext cx="8526725"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N=5390 </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Mean age 64 </a:t>
            </a:r>
            <a:r>
              <a:rPr kumimoji="0" lang="en-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yrs</a:t>
            </a: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(60% men)</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Median F/U  19 months (event driven)</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Rx: dabigatran 150 mg bid (110 mg bid if &gt;75yo or </a:t>
            </a:r>
            <a:r>
              <a:rPr kumimoji="0" lang="en-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ClCr</a:t>
            </a: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30-50 ml/min) vs ASA 100mg daily (75% pts received </a:t>
            </a:r>
            <a:r>
              <a:rPr kumimoji="0" lang="en-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dabi</a:t>
            </a: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150 mg bid)</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Primary efficacy outcome = any stroke (ischemic, hemorrhagic, unknown) : 4.1%/</a:t>
            </a:r>
            <a:r>
              <a:rPr kumimoji="0" lang="en-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yr</a:t>
            </a: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for </a:t>
            </a:r>
            <a:r>
              <a:rPr kumimoji="0" lang="en-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dabi</a:t>
            </a: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and 4.8%/</a:t>
            </a:r>
            <a:r>
              <a:rPr kumimoji="0" lang="en-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yr</a:t>
            </a: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for ASA (HR 0.85 NS)</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Primary safety outcome = ISTH major bleed :</a:t>
            </a:r>
            <a:b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b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1.7%/</a:t>
            </a:r>
            <a:r>
              <a:rPr kumimoji="0" lang="en-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yr</a:t>
            </a: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for </a:t>
            </a:r>
            <a:r>
              <a:rPr kumimoji="0" lang="en-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dabi</a:t>
            </a: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and 1.4%/</a:t>
            </a:r>
            <a:r>
              <a:rPr kumimoji="0" lang="en-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yr</a:t>
            </a:r>
            <a:r>
              <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for ASA (HR 1.19 NS)</a:t>
            </a:r>
          </a:p>
          <a:p>
            <a:pPr marL="0" marR="0" lvl="0" indent="0" algn="l" defTabSz="914400" rtl="0" eaLnBrk="1" fontAlgn="auto" latinLnBrk="0" hangingPunct="1">
              <a:lnSpc>
                <a:spcPct val="100000"/>
              </a:lnSpc>
              <a:spcBef>
                <a:spcPts val="0"/>
              </a:spcBef>
              <a:spcAft>
                <a:spcPts val="0"/>
              </a:spcAft>
              <a:buClr>
                <a:srgbClr val="5BCCDF"/>
              </a:buClr>
              <a:buSzTx/>
              <a:buFontTx/>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endParaRPr>
          </a:p>
        </p:txBody>
      </p:sp>
    </p:spTree>
    <p:extLst>
      <p:ext uri="{BB962C8B-B14F-4D97-AF65-F5344CB8AC3E}">
        <p14:creationId xmlns:p14="http://schemas.microsoft.com/office/powerpoint/2010/main" val="2337106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7AF3779-9D07-4EE3-9E5D-53EA1B007086}"/>
              </a:ext>
            </a:extLst>
          </p:cNvPr>
          <p:cNvPicPr>
            <a:picLocks noChangeAspect="1"/>
          </p:cNvPicPr>
          <p:nvPr/>
        </p:nvPicPr>
        <p:blipFill>
          <a:blip r:embed="rId3"/>
          <a:stretch>
            <a:fillRect/>
          </a:stretch>
        </p:blipFill>
        <p:spPr>
          <a:xfrm>
            <a:off x="349484" y="1256611"/>
            <a:ext cx="8515351" cy="4348162"/>
          </a:xfrm>
          <a:prstGeom prst="rect">
            <a:avLst/>
          </a:prstGeom>
        </p:spPr>
      </p:pic>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6" y="94441"/>
            <a:ext cx="6529356"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Frequency and Outcomes of Reduced Dose DOACs: Result From ORBIT-AF II</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TextBox 11">
            <a:extLst>
              <a:ext uri="{FF2B5EF4-FFF2-40B4-BE49-F238E27FC236}">
                <a16:creationId xmlns:a16="http://schemas.microsoft.com/office/drawing/2014/main" id="{0DB1C1FF-267D-4AFC-A457-F56A1D44D526}"/>
              </a:ext>
            </a:extLst>
          </p:cNvPr>
          <p:cNvSpPr txBox="1"/>
          <p:nvPr/>
        </p:nvSpPr>
        <p:spPr>
          <a:xfrm>
            <a:off x="1012920" y="5178787"/>
            <a:ext cx="3817890" cy="338554"/>
          </a:xfrm>
          <a:prstGeom prst="rect">
            <a:avLst/>
          </a:prstGeom>
          <a:noFill/>
        </p:spPr>
        <p:txBody>
          <a:bodyPr wrap="square" rtlCol="0">
            <a:spAutoFit/>
          </a:bodyPr>
          <a:lstStyle/>
          <a:p>
            <a:pPr algn="ctr" defTabSz="514350">
              <a:defRPr/>
            </a:pPr>
            <a:r>
              <a:rPr lang="fr-CA" sz="1600" b="1" dirty="0">
                <a:latin typeface="Arial Narrow" panose="020B0606020202030204" pitchFamily="34" charset="0"/>
              </a:rPr>
              <a:t>Standard Dose</a:t>
            </a:r>
          </a:p>
        </p:txBody>
      </p:sp>
      <p:sp>
        <p:nvSpPr>
          <p:cNvPr id="13" name="TextBox 12">
            <a:extLst>
              <a:ext uri="{FF2B5EF4-FFF2-40B4-BE49-F238E27FC236}">
                <a16:creationId xmlns:a16="http://schemas.microsoft.com/office/drawing/2014/main" id="{4E34796A-51BA-42FB-9785-6D8DFD63EEF4}"/>
              </a:ext>
            </a:extLst>
          </p:cNvPr>
          <p:cNvSpPr txBox="1"/>
          <p:nvPr/>
        </p:nvSpPr>
        <p:spPr>
          <a:xfrm>
            <a:off x="4830810" y="5178787"/>
            <a:ext cx="3817890" cy="338554"/>
          </a:xfrm>
          <a:prstGeom prst="rect">
            <a:avLst/>
          </a:prstGeom>
          <a:noFill/>
        </p:spPr>
        <p:txBody>
          <a:bodyPr wrap="square" rtlCol="0">
            <a:spAutoFit/>
          </a:bodyPr>
          <a:lstStyle/>
          <a:p>
            <a:pPr algn="ctr" defTabSz="514350">
              <a:defRPr/>
            </a:pPr>
            <a:r>
              <a:rPr lang="fr-CA" sz="1600" b="1" dirty="0" err="1">
                <a:latin typeface="Arial Narrow" panose="020B0606020202030204" pitchFamily="34" charset="0"/>
              </a:rPr>
              <a:t>Reduced</a:t>
            </a:r>
            <a:r>
              <a:rPr lang="fr-CA" sz="1600" b="1" dirty="0">
                <a:latin typeface="Arial Narrow" panose="020B0606020202030204" pitchFamily="34" charset="0"/>
              </a:rPr>
              <a:t> Dose</a:t>
            </a:r>
          </a:p>
        </p:txBody>
      </p:sp>
      <p:cxnSp>
        <p:nvCxnSpPr>
          <p:cNvPr id="14" name="Straight Connector 13">
            <a:extLst>
              <a:ext uri="{FF2B5EF4-FFF2-40B4-BE49-F238E27FC236}">
                <a16:creationId xmlns:a16="http://schemas.microsoft.com/office/drawing/2014/main" id="{8E8380AB-BEB2-4679-89CF-10A925A13F0B}"/>
              </a:ext>
            </a:extLst>
          </p:cNvPr>
          <p:cNvCxnSpPr>
            <a:cxnSpLocks/>
          </p:cNvCxnSpPr>
          <p:nvPr/>
        </p:nvCxnSpPr>
        <p:spPr>
          <a:xfrm>
            <a:off x="4806745" y="1995633"/>
            <a:ext cx="0" cy="2926080"/>
          </a:xfrm>
          <a:prstGeom prst="line">
            <a:avLst/>
          </a:prstGeom>
          <a:ln>
            <a:solidFill>
              <a:schemeClr val="tx1">
                <a:lumMod val="75000"/>
                <a:lumOff val="25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F4E9C97E-1E73-4CDD-B691-F1F47517C415}"/>
              </a:ext>
            </a:extLst>
          </p:cNvPr>
          <p:cNvSpPr txBox="1">
            <a:spLocks/>
          </p:cNvSpPr>
          <p:nvPr/>
        </p:nvSpPr>
        <p:spPr>
          <a:xfrm>
            <a:off x="904709" y="5548329"/>
            <a:ext cx="7610642" cy="712746"/>
          </a:xfrm>
          <a:prstGeom prst="rect">
            <a:avLst/>
          </a:prstGeom>
          <a:noFill/>
        </p:spPr>
        <p:txBody>
          <a:bodyPr lIns="51435" tIns="25718" rIns="51435" bIns="25718"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fr-CA" sz="2000" b="1" dirty="0" err="1">
                <a:solidFill>
                  <a:prstClr val="black"/>
                </a:solidFill>
                <a:latin typeface="Arial Narrow" panose="020B0606020202030204" pitchFamily="34" charset="0"/>
              </a:rPr>
              <a:t>Underdosing</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is</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common</a:t>
            </a:r>
            <a:r>
              <a:rPr lang="fr-CA" sz="2000" b="1" dirty="0">
                <a:solidFill>
                  <a:prstClr val="black"/>
                </a:solidFill>
                <a:latin typeface="Arial Narrow" panose="020B0606020202030204" pitchFamily="34" charset="0"/>
              </a:rPr>
              <a:t>: </a:t>
            </a:r>
            <a:r>
              <a:rPr lang="fr-CA" sz="2000" b="1" dirty="0">
                <a:solidFill>
                  <a:srgbClr val="FFC000"/>
                </a:solidFill>
                <a:latin typeface="Arial Narrow" panose="020B0606020202030204" pitchFamily="34" charset="0"/>
              </a:rPr>
              <a:t>50% </a:t>
            </a:r>
            <a:r>
              <a:rPr lang="fr-CA" sz="2000" b="1" dirty="0">
                <a:solidFill>
                  <a:prstClr val="black"/>
                </a:solidFill>
                <a:latin typeface="Arial Narrow" panose="020B0606020202030204" pitchFamily="34" charset="0"/>
              </a:rPr>
              <a:t>of patients </a:t>
            </a:r>
            <a:r>
              <a:rPr lang="fr-CA" sz="2000" b="1" dirty="0" err="1">
                <a:solidFill>
                  <a:prstClr val="black"/>
                </a:solidFill>
                <a:latin typeface="Arial Narrow" panose="020B0606020202030204" pitchFamily="34" charset="0"/>
              </a:rPr>
              <a:t>treated</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with</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low</a:t>
            </a:r>
            <a:r>
              <a:rPr lang="fr-CA" sz="2000" b="1" dirty="0">
                <a:solidFill>
                  <a:prstClr val="black"/>
                </a:solidFill>
                <a:latin typeface="Arial Narrow" panose="020B0606020202030204" pitchFamily="34" charset="0"/>
              </a:rPr>
              <a:t> dose </a:t>
            </a:r>
            <a:r>
              <a:rPr lang="fr-CA" sz="2000" b="1" dirty="0" err="1">
                <a:solidFill>
                  <a:prstClr val="black"/>
                </a:solidFill>
                <a:latin typeface="Arial Narrow" panose="020B0606020202030204" pitchFamily="34" charset="0"/>
              </a:rPr>
              <a:t>DOACs</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should</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be</a:t>
            </a:r>
            <a:r>
              <a:rPr lang="fr-CA" sz="2000" b="1" dirty="0">
                <a:solidFill>
                  <a:prstClr val="black"/>
                </a:solidFill>
                <a:latin typeface="Arial Narrow" panose="020B0606020202030204" pitchFamily="34" charset="0"/>
              </a:rPr>
              <a:t> on </a:t>
            </a:r>
            <a:r>
              <a:rPr lang="fr-CA" sz="2000" b="1" dirty="0" err="1">
                <a:solidFill>
                  <a:prstClr val="black"/>
                </a:solidFill>
                <a:latin typeface="Arial Narrow" panose="020B0606020202030204" pitchFamily="34" charset="0"/>
              </a:rPr>
              <a:t>high</a:t>
            </a:r>
            <a:r>
              <a:rPr lang="fr-CA" sz="2000" b="1" dirty="0">
                <a:solidFill>
                  <a:prstClr val="black"/>
                </a:solidFill>
                <a:latin typeface="Arial Narrow" panose="020B0606020202030204" pitchFamily="34" charset="0"/>
              </a:rPr>
              <a:t> dosage</a:t>
            </a:r>
            <a:endParaRPr lang="fr-CA" sz="2000" b="1" u="sng" dirty="0">
              <a:solidFill>
                <a:prstClr val="black"/>
              </a:solidFill>
              <a:latin typeface="Arial Narrow" panose="020B0606020202030204" pitchFamily="34" charset="0"/>
            </a:endParaRPr>
          </a:p>
        </p:txBody>
      </p:sp>
      <p:sp>
        <p:nvSpPr>
          <p:cNvPr id="2" name="Rectangle 1">
            <a:extLst>
              <a:ext uri="{FF2B5EF4-FFF2-40B4-BE49-F238E27FC236}">
                <a16:creationId xmlns:a16="http://schemas.microsoft.com/office/drawing/2014/main" id="{610E8823-96D0-4CF9-837D-969AA19A86A4}"/>
              </a:ext>
            </a:extLst>
          </p:cNvPr>
          <p:cNvSpPr/>
          <p:nvPr/>
        </p:nvSpPr>
        <p:spPr>
          <a:xfrm>
            <a:off x="3291840" y="1434254"/>
            <a:ext cx="182880" cy="182880"/>
          </a:xfrm>
          <a:prstGeom prst="rect">
            <a:avLst/>
          </a:prstGeom>
          <a:solidFill>
            <a:srgbClr val="19325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5F6404-165C-4033-B2BA-A2FF976DFF23}"/>
              </a:ext>
            </a:extLst>
          </p:cNvPr>
          <p:cNvSpPr/>
          <p:nvPr/>
        </p:nvSpPr>
        <p:spPr>
          <a:xfrm>
            <a:off x="4724400" y="1426634"/>
            <a:ext cx="182880" cy="18288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740B807-147E-45D5-BA7B-284B6237F3EC}"/>
              </a:ext>
            </a:extLst>
          </p:cNvPr>
          <p:cNvSpPr txBox="1"/>
          <p:nvPr/>
        </p:nvSpPr>
        <p:spPr>
          <a:xfrm>
            <a:off x="3200400" y="1335401"/>
            <a:ext cx="1828800" cy="338554"/>
          </a:xfrm>
          <a:prstGeom prst="rect">
            <a:avLst/>
          </a:prstGeom>
          <a:noFill/>
        </p:spPr>
        <p:txBody>
          <a:bodyPr wrap="square" rtlCol="0">
            <a:spAutoFit/>
          </a:bodyPr>
          <a:lstStyle/>
          <a:p>
            <a:pPr algn="ctr"/>
            <a:r>
              <a:rPr lang="en-CA" sz="1600" b="1" dirty="0">
                <a:latin typeface="Arial Narrow" panose="020B0606020202030204" pitchFamily="34" charset="0"/>
              </a:rPr>
              <a:t>Appropriate </a:t>
            </a:r>
            <a:endParaRPr lang="en-US" sz="1600" b="1" dirty="0">
              <a:latin typeface="Arial Narrow" panose="020B0606020202030204" pitchFamily="34" charset="0"/>
            </a:endParaRPr>
          </a:p>
        </p:txBody>
      </p:sp>
      <p:sp>
        <p:nvSpPr>
          <p:cNvPr id="17" name="TextBox 16">
            <a:extLst>
              <a:ext uri="{FF2B5EF4-FFF2-40B4-BE49-F238E27FC236}">
                <a16:creationId xmlns:a16="http://schemas.microsoft.com/office/drawing/2014/main" id="{A8459DA9-1D32-49AB-8AB3-C7A86330057B}"/>
              </a:ext>
            </a:extLst>
          </p:cNvPr>
          <p:cNvSpPr txBox="1"/>
          <p:nvPr/>
        </p:nvSpPr>
        <p:spPr>
          <a:xfrm>
            <a:off x="4607160" y="1350958"/>
            <a:ext cx="1828800" cy="338554"/>
          </a:xfrm>
          <a:prstGeom prst="rect">
            <a:avLst/>
          </a:prstGeom>
          <a:noFill/>
        </p:spPr>
        <p:txBody>
          <a:bodyPr wrap="square" rtlCol="0">
            <a:spAutoFit/>
          </a:bodyPr>
          <a:lstStyle/>
          <a:p>
            <a:pPr algn="ctr"/>
            <a:r>
              <a:rPr lang="en-CA" sz="1600" b="1" dirty="0">
                <a:latin typeface="Arial Narrow" panose="020B0606020202030204" pitchFamily="34" charset="0"/>
              </a:rPr>
              <a:t>Inappropriate </a:t>
            </a:r>
            <a:endParaRPr lang="en-US" sz="1600" b="1" dirty="0">
              <a:latin typeface="Arial Narrow" panose="020B0606020202030204" pitchFamily="34" charset="0"/>
            </a:endParaRPr>
          </a:p>
        </p:txBody>
      </p:sp>
      <p:sp>
        <p:nvSpPr>
          <p:cNvPr id="5" name="Rectangle 4">
            <a:extLst>
              <a:ext uri="{FF2B5EF4-FFF2-40B4-BE49-F238E27FC236}">
                <a16:creationId xmlns:a16="http://schemas.microsoft.com/office/drawing/2014/main" id="{63AE0BF4-9226-49FC-A7B6-591D6074D958}"/>
              </a:ext>
            </a:extLst>
          </p:cNvPr>
          <p:cNvSpPr/>
          <p:nvPr/>
        </p:nvSpPr>
        <p:spPr>
          <a:xfrm>
            <a:off x="274320" y="6405416"/>
            <a:ext cx="5680710" cy="246221"/>
          </a:xfrm>
          <a:prstGeom prst="rect">
            <a:avLst/>
          </a:prstGeom>
        </p:spPr>
        <p:txBody>
          <a:bodyPr wrap="square">
            <a:spAutoFit/>
          </a:bodyPr>
          <a:lstStyle/>
          <a:p>
            <a:r>
              <a:rPr lang="en-CA" sz="1000" dirty="0">
                <a:solidFill>
                  <a:schemeClr val="bg1"/>
                </a:solidFill>
                <a:latin typeface="Arial Narrow" panose="020B0606020202030204" pitchFamily="34" charset="0"/>
              </a:rPr>
              <a:t>Steinberg BA, et al. J Am Heart Assoc. 2018 Feb 16;7(4)</a:t>
            </a:r>
          </a:p>
        </p:txBody>
      </p:sp>
    </p:spTree>
    <p:extLst>
      <p:ext uri="{BB962C8B-B14F-4D97-AF65-F5344CB8AC3E}">
        <p14:creationId xmlns:p14="http://schemas.microsoft.com/office/powerpoint/2010/main" val="697826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6" y="70691"/>
            <a:ext cx="6529356" cy="1200329"/>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Expert Opinion Survey Regarding the Clinical Use of a DOAC in Relation to Commonly Encountered Scenarios</a:t>
            </a:r>
            <a:endParaRPr kumimoji="0" lang="en-CA"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5" name="Rectangle 4">
            <a:extLst>
              <a:ext uri="{FF2B5EF4-FFF2-40B4-BE49-F238E27FC236}">
                <a16:creationId xmlns:a16="http://schemas.microsoft.com/office/drawing/2014/main" id="{63AE0BF4-9226-49FC-A7B6-591D6074D958}"/>
              </a:ext>
            </a:extLst>
          </p:cNvPr>
          <p:cNvSpPr/>
          <p:nvPr/>
        </p:nvSpPr>
        <p:spPr>
          <a:xfrm>
            <a:off x="274320" y="6197614"/>
            <a:ext cx="5680710" cy="646331"/>
          </a:xfrm>
          <a:prstGeom prst="rect">
            <a:avLst/>
          </a:prstGeom>
        </p:spPr>
        <p:txBody>
          <a:bodyPr wrap="square">
            <a:spAutoFit/>
          </a:bodyPr>
          <a:lstStyle/>
          <a:p>
            <a:r>
              <a:rPr lang="en-CA" sz="900" dirty="0">
                <a:solidFill>
                  <a:schemeClr val="bg1"/>
                </a:solidFill>
                <a:latin typeface="Arial Narrow" panose="020B0606020202030204" pitchFamily="34" charset="0"/>
              </a:rPr>
              <a:t>Adapted from:</a:t>
            </a:r>
          </a:p>
          <a:p>
            <a:r>
              <a:rPr lang="en-CA" sz="900" dirty="0" err="1">
                <a:solidFill>
                  <a:schemeClr val="bg1"/>
                </a:solidFill>
                <a:latin typeface="Arial Narrow" panose="020B0606020202030204" pitchFamily="34" charset="0"/>
              </a:rPr>
              <a:t>Macle</a:t>
            </a:r>
            <a:r>
              <a:rPr lang="en-CA" sz="900" dirty="0">
                <a:solidFill>
                  <a:schemeClr val="bg1"/>
                </a:solidFill>
                <a:latin typeface="Arial Narrow" panose="020B0606020202030204" pitchFamily="34" charset="0"/>
              </a:rPr>
              <a:t>, L., Verma, A., et al, The 2014 Atrial Fibrillation Guidelines Companion:</a:t>
            </a:r>
          </a:p>
          <a:p>
            <a:r>
              <a:rPr lang="en-CA" sz="900" dirty="0">
                <a:solidFill>
                  <a:schemeClr val="bg1"/>
                </a:solidFill>
                <a:latin typeface="Arial Narrow" panose="020B0606020202030204" pitchFamily="34" charset="0"/>
              </a:rPr>
              <a:t>A Practical Approach to the Use of the Canadian Cardiovascular Society</a:t>
            </a:r>
          </a:p>
          <a:p>
            <a:r>
              <a:rPr lang="en-CA" sz="900" dirty="0">
                <a:solidFill>
                  <a:schemeClr val="bg1"/>
                </a:solidFill>
                <a:latin typeface="Arial Narrow" panose="020B0606020202030204" pitchFamily="34" charset="0"/>
              </a:rPr>
              <a:t>Guidelines. Canadian Journal of Cardiology. 2015;31:1207-1218.</a:t>
            </a:r>
          </a:p>
        </p:txBody>
      </p:sp>
      <p:sp>
        <p:nvSpPr>
          <p:cNvPr id="6" name="Rectangle 5">
            <a:extLst>
              <a:ext uri="{FF2B5EF4-FFF2-40B4-BE49-F238E27FC236}">
                <a16:creationId xmlns:a16="http://schemas.microsoft.com/office/drawing/2014/main" id="{63C1A0F0-BFBF-4E52-8EAF-6C300A8FD4BF}"/>
              </a:ext>
            </a:extLst>
          </p:cNvPr>
          <p:cNvSpPr/>
          <p:nvPr/>
        </p:nvSpPr>
        <p:spPr>
          <a:xfrm>
            <a:off x="274320" y="1403514"/>
            <a:ext cx="8602064" cy="707886"/>
          </a:xfrm>
          <a:prstGeom prst="rect">
            <a:avLst/>
          </a:prstGeom>
        </p:spPr>
        <p:txBody>
          <a:bodyPr wrap="square">
            <a:spAutoFit/>
          </a:bodyPr>
          <a:lstStyle/>
          <a:p>
            <a:r>
              <a:rPr lang="en-CA" sz="2000" b="1" dirty="0">
                <a:solidFill>
                  <a:schemeClr val="tx1">
                    <a:lumMod val="85000"/>
                    <a:lumOff val="15000"/>
                  </a:schemeClr>
                </a:solidFill>
                <a:latin typeface="Arial Narrow" panose="020B0606020202030204" pitchFamily="34" charset="0"/>
              </a:rPr>
              <a:t>Would you consider DOAC use to be </a:t>
            </a:r>
            <a:r>
              <a:rPr lang="en-CA" sz="2000" b="1" dirty="0">
                <a:solidFill>
                  <a:srgbClr val="FF5353"/>
                </a:solidFill>
                <a:latin typeface="Arial Narrow" panose="020B0606020202030204" pitchFamily="34" charset="0"/>
              </a:rPr>
              <a:t>1) contraindicated </a:t>
            </a:r>
            <a:r>
              <a:rPr lang="en-CA" sz="2000" b="1" dirty="0">
                <a:solidFill>
                  <a:schemeClr val="tx1">
                    <a:lumMod val="85000"/>
                    <a:lumOff val="15000"/>
                  </a:schemeClr>
                </a:solidFill>
                <a:latin typeface="Arial Narrow" panose="020B0606020202030204" pitchFamily="34" charset="0"/>
              </a:rPr>
              <a:t>or </a:t>
            </a:r>
            <a:r>
              <a:rPr lang="en-CA" sz="2000" b="1" dirty="0">
                <a:solidFill>
                  <a:srgbClr val="92D050"/>
                </a:solidFill>
                <a:latin typeface="Arial Narrow" panose="020B0606020202030204" pitchFamily="34" charset="0"/>
              </a:rPr>
              <a:t>2) not contraindicated (i.e. reasonable to use) with the following valvular disorders?</a:t>
            </a:r>
            <a:endParaRPr lang="en-US" sz="2000" b="1" dirty="0">
              <a:solidFill>
                <a:srgbClr val="92D050"/>
              </a:solidFill>
              <a:latin typeface="Arial Narrow" panose="020B0606020202030204" pitchFamily="34" charset="0"/>
            </a:endParaRPr>
          </a:p>
        </p:txBody>
      </p:sp>
      <p:pic>
        <p:nvPicPr>
          <p:cNvPr id="11" name="Picture 10">
            <a:extLst>
              <a:ext uri="{FF2B5EF4-FFF2-40B4-BE49-F238E27FC236}">
                <a16:creationId xmlns:a16="http://schemas.microsoft.com/office/drawing/2014/main" id="{BF33C285-FFA2-4BA9-A8FD-ACC3D7D13B2C}"/>
              </a:ext>
            </a:extLst>
          </p:cNvPr>
          <p:cNvPicPr>
            <a:picLocks noChangeAspect="1"/>
          </p:cNvPicPr>
          <p:nvPr/>
        </p:nvPicPr>
        <p:blipFill>
          <a:blip r:embed="rId6"/>
          <a:stretch>
            <a:fillRect/>
          </a:stretch>
        </p:blipFill>
        <p:spPr>
          <a:xfrm>
            <a:off x="1139889" y="2169977"/>
            <a:ext cx="6864221" cy="3935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9091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57307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6" y="70691"/>
            <a:ext cx="6529356" cy="1815882"/>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Probability of Detection of Paroxysmal AF based on the Number of Atrial Premature Beats (APB)</a:t>
            </a:r>
            <a:br>
              <a:rPr lang="en-CA" sz="2800" b="1" dirty="0">
                <a:solidFill>
                  <a:srgbClr val="183059"/>
                </a:solidFill>
                <a:latin typeface="Arial Narrow" panose="020B0606020202030204" pitchFamily="34" charset="0"/>
                <a:cs typeface="Aharoni" panose="02010803020104030203" pitchFamily="2" charset="-79"/>
              </a:rPr>
            </a:br>
            <a:endParaRPr lang="en-CA" sz="2800" b="1" dirty="0">
              <a:solidFill>
                <a:srgbClr val="183059"/>
              </a:solidFill>
              <a:latin typeface="Arial Narrow" panose="020B0606020202030204" pitchFamily="34" charset="0"/>
              <a:cs typeface="Aharoni" panose="02010803020104030203" pitchFamily="2" charset="-79"/>
            </a:endParaRPr>
          </a:p>
        </p:txBody>
      </p:sp>
      <p:sp>
        <p:nvSpPr>
          <p:cNvPr id="5" name="Rectangle 4">
            <a:extLst>
              <a:ext uri="{FF2B5EF4-FFF2-40B4-BE49-F238E27FC236}">
                <a16:creationId xmlns:a16="http://schemas.microsoft.com/office/drawing/2014/main" id="{63AE0BF4-9226-49FC-A7B6-591D6074D958}"/>
              </a:ext>
            </a:extLst>
          </p:cNvPr>
          <p:cNvSpPr/>
          <p:nvPr/>
        </p:nvSpPr>
        <p:spPr>
          <a:xfrm>
            <a:off x="274320" y="6387620"/>
            <a:ext cx="5680710" cy="230832"/>
          </a:xfrm>
          <a:prstGeom prst="rect">
            <a:avLst/>
          </a:prstGeom>
        </p:spPr>
        <p:txBody>
          <a:bodyPr wrap="square">
            <a:spAutoFit/>
          </a:bodyPr>
          <a:lstStyle/>
          <a:p>
            <a:r>
              <a:rPr lang="da-DK" sz="900" dirty="0">
                <a:solidFill>
                  <a:schemeClr val="bg1"/>
                </a:solidFill>
                <a:latin typeface="Arial Narrow" panose="020B0606020202030204" pitchFamily="34" charset="0"/>
              </a:rPr>
              <a:t>Gladstone et al. Stroke. 2015;46:936-941</a:t>
            </a:r>
          </a:p>
        </p:txBody>
      </p:sp>
      <p:pic>
        <p:nvPicPr>
          <p:cNvPr id="3" name="Picture 2" descr="A close up of a device&#10;&#10;Description automatically generated">
            <a:extLst>
              <a:ext uri="{FF2B5EF4-FFF2-40B4-BE49-F238E27FC236}">
                <a16:creationId xmlns:a16="http://schemas.microsoft.com/office/drawing/2014/main" id="{A127F7D6-3C37-4029-AAA2-783813E64FD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96373" y="1676655"/>
            <a:ext cx="5462016" cy="4471416"/>
          </a:xfrm>
          <a:prstGeom prst="rect">
            <a:avLst/>
          </a:prstGeom>
        </p:spPr>
      </p:pic>
    </p:spTree>
    <p:extLst>
      <p:ext uri="{BB962C8B-B14F-4D97-AF65-F5344CB8AC3E}">
        <p14:creationId xmlns:p14="http://schemas.microsoft.com/office/powerpoint/2010/main" val="1855188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739"/>
            <a:ext cx="6544628" cy="1200329"/>
          </a:xfrm>
          <a:prstGeom prst="rect">
            <a:avLst/>
          </a:prstGeom>
          <a:noFill/>
        </p:spPr>
        <p:txBody>
          <a:bodyPr wrap="square">
            <a:spAutoFit/>
          </a:bodyPr>
          <a:lstStyle/>
          <a:p>
            <a:pPr lvl="0">
              <a:tabLst>
                <a:tab pos="1258888" algn="l"/>
              </a:tabLst>
              <a:defRPr/>
            </a:pPr>
            <a:r>
              <a:rPr lang="en-CA" sz="3600" b="1" dirty="0">
                <a:solidFill>
                  <a:srgbClr val="183059"/>
                </a:solidFill>
                <a:latin typeface="Arial Narrow" panose="020B0606020202030204" pitchFamily="34" charset="0"/>
                <a:cs typeface="Aharoni" panose="02010803020104030203" pitchFamily="2" charset="-79"/>
              </a:rPr>
              <a:t>HASBLED: Major Bleeding Risk in AF Patients Treated with VKA </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407026"/>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Pisters</a:t>
            </a:r>
            <a:r>
              <a:rPr lang="fr-FR" altLang="en-US" sz="900" dirty="0">
                <a:solidFill>
                  <a:prstClr val="white"/>
                </a:solidFill>
                <a:latin typeface="Arial Narrow" panose="020B0606020202030204" pitchFamily="34" charset="0"/>
                <a:cs typeface="Lato"/>
              </a:rPr>
              <a:t> R, et al. </a:t>
            </a:r>
            <a:r>
              <a:rPr lang="fr-FR" altLang="en-US" sz="900" dirty="0" err="1">
                <a:solidFill>
                  <a:prstClr val="white"/>
                </a:solidFill>
                <a:latin typeface="Arial Narrow" panose="020B0606020202030204" pitchFamily="34" charset="0"/>
                <a:cs typeface="Lato"/>
              </a:rPr>
              <a:t>Chest</a:t>
            </a:r>
            <a:r>
              <a:rPr lang="fr-FR" altLang="en-US" sz="900" dirty="0">
                <a:solidFill>
                  <a:prstClr val="white"/>
                </a:solidFill>
                <a:latin typeface="Arial Narrow" panose="020B0606020202030204" pitchFamily="34" charset="0"/>
                <a:cs typeface="Lato"/>
              </a:rPr>
              <a:t> 2010;138:1093-1100</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AC126231-57CB-4011-8BF2-B02BA90E9FF0}"/>
              </a:ext>
            </a:extLst>
          </p:cNvPr>
          <p:cNvGraphicFramePr>
            <a:graphicFrameLocks noGrp="1"/>
          </p:cNvGraphicFramePr>
          <p:nvPr>
            <p:extLst>
              <p:ext uri="{D42A27DB-BD31-4B8C-83A1-F6EECF244321}">
                <p14:modId xmlns:p14="http://schemas.microsoft.com/office/powerpoint/2010/main" val="2612060856"/>
              </p:ext>
            </p:extLst>
          </p:nvPr>
        </p:nvGraphicFramePr>
        <p:xfrm>
          <a:off x="3578390" y="1556164"/>
          <a:ext cx="5481291" cy="423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749040">
                  <a:extLst>
                    <a:ext uri="{9D8B030D-6E8A-4147-A177-3AD203B41FA5}">
                      <a16:colId xmlns:a16="http://schemas.microsoft.com/office/drawing/2014/main" val="3633425361"/>
                    </a:ext>
                  </a:extLst>
                </a:gridCol>
                <a:gridCol w="1732251">
                  <a:extLst>
                    <a:ext uri="{9D8B030D-6E8A-4147-A177-3AD203B41FA5}">
                      <a16:colId xmlns:a16="http://schemas.microsoft.com/office/drawing/2014/main" val="1555552515"/>
                    </a:ext>
                  </a:extLst>
                </a:gridCol>
              </a:tblGrid>
              <a:tr h="0">
                <a:tc>
                  <a:txBody>
                    <a:bodyPr/>
                    <a:lstStyle/>
                    <a:p>
                      <a:r>
                        <a:rPr lang="en-CA" sz="2800" dirty="0">
                          <a:latin typeface="Arial Narrow" panose="020B0606020202030204" pitchFamily="34" charset="0"/>
                        </a:rPr>
                        <a:t>Risk Factor</a:t>
                      </a:r>
                      <a:endParaRPr lang="en-US" sz="2800" dirty="0">
                        <a:latin typeface="Arial Narrow" panose="020B0606020202030204" pitchFamily="34" charset="0"/>
                      </a:endParaRPr>
                    </a:p>
                  </a:txBody>
                  <a:tcPr>
                    <a:lnL w="12700" cap="flat" cmpd="sng" algn="ctr">
                      <a:solidFill>
                        <a:srgbClr val="183059"/>
                      </a:solidFill>
                      <a:prstDash val="solid"/>
                      <a:round/>
                      <a:headEnd type="none" w="med" len="med"/>
                      <a:tailEnd type="none" w="med" len="med"/>
                    </a:lnL>
                    <a:lnR w="12700" cmpd="sng">
                      <a:noFill/>
                    </a:lnR>
                    <a:lnT w="12700" cap="flat" cmpd="sng" algn="ctr">
                      <a:solidFill>
                        <a:srgbClr val="183059"/>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p>
                      <a:pPr algn="ctr"/>
                      <a:r>
                        <a:rPr lang="en-CA" sz="2800" dirty="0">
                          <a:latin typeface="Arial Narrow" panose="020B0606020202030204" pitchFamily="34" charset="0"/>
                        </a:rPr>
                        <a:t>Score</a:t>
                      </a:r>
                      <a:endParaRPr lang="en-US" sz="2800" dirty="0">
                        <a:latin typeface="Arial Narrow" panose="020B0606020202030204" pitchFamily="34" charset="0"/>
                      </a:endParaRPr>
                    </a:p>
                  </a:txBody>
                  <a:tcPr>
                    <a:lnL w="12700" cmpd="sng">
                      <a:noFill/>
                    </a:lnL>
                    <a:lnR w="12700" cap="flat" cmpd="sng" algn="ctr">
                      <a:solidFill>
                        <a:srgbClr val="183059"/>
                      </a:solidFill>
                      <a:prstDash val="solid"/>
                      <a:round/>
                      <a:headEnd type="none" w="med" len="med"/>
                      <a:tailEnd type="none" w="med" len="med"/>
                    </a:lnR>
                    <a:lnT w="12700" cap="flat" cmpd="sng" algn="ctr">
                      <a:solidFill>
                        <a:srgbClr val="183059"/>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87820109"/>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a:ln>
                            <a:noFill/>
                          </a:ln>
                          <a:solidFill>
                            <a:srgbClr val="C00000"/>
                          </a:solidFill>
                          <a:effectLst/>
                          <a:latin typeface="Arial Narrow" panose="020B0606020202030204" pitchFamily="34" charset="0"/>
                          <a:ea typeface="ヒラギノ角ゴ ProN W3"/>
                          <a:cs typeface="ヒラギノ角ゴ ProN W3"/>
                          <a:sym typeface="Arial" pitchFamily="34" charset="0"/>
                        </a:rPr>
                        <a:t>H</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ypertension (TAS ≥160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mmHg</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a:t>
                      </a:r>
                    </a:p>
                  </a:txBody>
                  <a:tcPr marT="45729" marB="45729" horzOverflow="overflow">
                    <a:lnL w="12700" cap="flat" cmpd="sng" algn="ctr">
                      <a:solidFill>
                        <a:srgbClr val="183059"/>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rgbClr val="18305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3964250"/>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en-CA" sz="2000" b="1" i="0" u="none" strike="noStrike" cap="none" normalizeH="0" baseline="0" dirty="0">
                          <a:ln>
                            <a:noFill/>
                          </a:ln>
                          <a:solidFill>
                            <a:srgbClr val="C00000"/>
                          </a:solidFill>
                          <a:effectLst/>
                          <a:latin typeface="Arial Narrow" panose="020B0606020202030204" pitchFamily="34" charset="0"/>
                          <a:ea typeface="ヒラギノ角ゴ ProN W3"/>
                          <a:cs typeface="ヒラギノ角ゴ ProN W3"/>
                          <a:sym typeface="Arial" pitchFamily="34" charset="0"/>
                        </a:rPr>
                        <a:t>A</a:t>
                      </a:r>
                      <a:r>
                        <a:rPr kumimoji="0" lang="en-CA" sz="2000" b="1" i="0" u="none" strike="noStrike" cap="none" normalizeH="0" baseline="0" dirty="0">
                          <a:ln>
                            <a:noFill/>
                          </a:ln>
                          <a:solidFill>
                            <a:schemeClr val="tx1"/>
                          </a:solidFill>
                          <a:effectLst/>
                          <a:latin typeface="Arial Narrow" panose="020B0606020202030204" pitchFamily="34" charset="0"/>
                          <a:ea typeface="ヒラギノ角ゴ ProN W3"/>
                          <a:cs typeface="ヒラギノ角ゴ ProN W3"/>
                          <a:sym typeface="Arial" pitchFamily="34" charset="0"/>
                        </a:rPr>
                        <a:t>bnormal renal or liver function </a:t>
                      </a:r>
                      <a:endPar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endParaRPr>
                    </a:p>
                  </a:txBody>
                  <a:tcPr marT="45729" marB="45729" horzOverflow="overflow">
                    <a:lnL w="12700" cap="flat" cmpd="sng" algn="ctr">
                      <a:solidFill>
                        <a:srgbClr val="1830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 or 2</a:t>
                      </a:r>
                      <a:endParaRPr lang="en-US" sz="2400" b="1" dirty="0">
                        <a:latin typeface="Arial Narrow" panose="020B0606020202030204" pitchFamily="34" charset="0"/>
                      </a:endParaRPr>
                    </a:p>
                  </a:txBody>
                  <a:tcPr>
                    <a:lnL w="12700" cmpd="sng">
                      <a:noFill/>
                    </a:lnL>
                    <a:lnR w="12700" cap="flat" cmpd="sng" algn="ctr">
                      <a:solidFill>
                        <a:srgbClr val="1830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4824338"/>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a:ln>
                            <a:noFill/>
                          </a:ln>
                          <a:solidFill>
                            <a:srgbClr val="C00000"/>
                          </a:solidFill>
                          <a:effectLst/>
                          <a:latin typeface="Arial Narrow" panose="020B0606020202030204" pitchFamily="34" charset="0"/>
                          <a:ea typeface="ヒラギノ角ゴ ProN W3"/>
                          <a:cs typeface="ヒラギノ角ゴ ProN W3"/>
                          <a:sym typeface="Arial" pitchFamily="34" charset="0"/>
                        </a:rPr>
                        <a:t>S</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troke</a:t>
                      </a:r>
                    </a:p>
                  </a:txBody>
                  <a:tcPr marT="45729" marB="45729" horzOverflow="overflow">
                    <a:lnL w="12700" cap="flat" cmpd="sng" algn="ctr">
                      <a:solidFill>
                        <a:srgbClr val="1830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rgbClr val="1830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8045217"/>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err="1">
                          <a:ln>
                            <a:noFill/>
                          </a:ln>
                          <a:solidFill>
                            <a:srgbClr val="C00000"/>
                          </a:solidFill>
                          <a:effectLst/>
                          <a:latin typeface="Arial Narrow" panose="020B0606020202030204" pitchFamily="34" charset="0"/>
                          <a:ea typeface="ヒラギノ角ゴ ProN W3"/>
                          <a:cs typeface="ヒラギノ角ゴ ProN W3"/>
                          <a:sym typeface="Arial" pitchFamily="34" charset="0"/>
                        </a:rPr>
                        <a:t>B</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leeding</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predisposition</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 or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history</a:t>
                      </a:r>
                      <a:endPar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endParaRPr>
                    </a:p>
                  </a:txBody>
                  <a:tcPr marT="45729" marB="45729" horzOverflow="overflow">
                    <a:lnL w="12700" cap="flat" cmpd="sng" algn="ctr">
                      <a:solidFill>
                        <a:srgbClr val="1830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rgbClr val="1830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4097138"/>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a:ln>
                            <a:noFill/>
                          </a:ln>
                          <a:solidFill>
                            <a:srgbClr val="C00000"/>
                          </a:solidFill>
                          <a:effectLst/>
                          <a:latin typeface="Arial Narrow" panose="020B0606020202030204" pitchFamily="34" charset="0"/>
                          <a:ea typeface="ヒラギノ角ゴ ProN W3"/>
                          <a:cs typeface="ヒラギノ角ゴ ProN W3"/>
                          <a:sym typeface="Arial" pitchFamily="34" charset="0"/>
                        </a:rPr>
                        <a:t>L</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abile INR</a:t>
                      </a:r>
                    </a:p>
                  </a:txBody>
                  <a:tcPr marT="45729" marB="45729" horzOverflow="overflow">
                    <a:lnL w="12700" cap="flat" cmpd="sng" algn="ctr">
                      <a:solidFill>
                        <a:srgbClr val="1830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rgbClr val="1830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4614349"/>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err="1">
                          <a:ln>
                            <a:noFill/>
                          </a:ln>
                          <a:solidFill>
                            <a:srgbClr val="C00000"/>
                          </a:solidFill>
                          <a:effectLst/>
                          <a:latin typeface="Arial Narrow" panose="020B0606020202030204" pitchFamily="34" charset="0"/>
                          <a:ea typeface="ヒラギノ角ゴ ProN W3"/>
                          <a:cs typeface="ヒラギノ角ゴ ProN W3"/>
                          <a:sym typeface="Arial" pitchFamily="34" charset="0"/>
                        </a:rPr>
                        <a:t>E</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lderly</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 (&gt;65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years</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a:t>
                      </a:r>
                    </a:p>
                  </a:txBody>
                  <a:tcPr marT="45729" marB="45729" horzOverflow="overflow">
                    <a:lnL w="12700" cap="flat" cmpd="sng" algn="ctr">
                      <a:solidFill>
                        <a:srgbClr val="1830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rgbClr val="1830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4017363"/>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err="1">
                          <a:ln>
                            <a:noFill/>
                          </a:ln>
                          <a:solidFill>
                            <a:srgbClr val="C00000"/>
                          </a:solidFill>
                          <a:effectLst/>
                          <a:latin typeface="Arial Narrow" panose="020B0606020202030204" pitchFamily="34" charset="0"/>
                          <a:ea typeface="ヒラギノ角ゴ ProN W3"/>
                          <a:cs typeface="ヒラギノ角ゴ ProN W3"/>
                          <a:sym typeface="Arial" pitchFamily="34" charset="0"/>
                        </a:rPr>
                        <a:t>D</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rugs</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 or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alcohol</a:t>
                      </a:r>
                      <a:endPar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endParaRPr>
                    </a:p>
                  </a:txBody>
                  <a:tcPr marT="45729" marB="45729" horzOverflow="overflow">
                    <a:lnL w="12700" cap="flat" cmpd="sng" algn="ctr">
                      <a:solidFill>
                        <a:srgbClr val="1830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 or 2</a:t>
                      </a:r>
                      <a:endParaRPr lang="en-US" sz="2400" b="1" dirty="0">
                        <a:latin typeface="Arial Narrow" panose="020B0606020202030204" pitchFamily="34" charset="0"/>
                      </a:endParaRPr>
                    </a:p>
                  </a:txBody>
                  <a:tcPr>
                    <a:lnL w="12700" cmpd="sng">
                      <a:noFill/>
                    </a:lnL>
                    <a:lnR w="12700" cap="flat" cmpd="sng" algn="ctr">
                      <a:solidFill>
                        <a:srgbClr val="1830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4310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Maximum Score</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txBody>
                  <a:tcPr>
                    <a:lnL w="12700" cap="flat" cmpd="sng" algn="ctr">
                      <a:solidFill>
                        <a:srgbClr val="183059"/>
                      </a:solidFill>
                      <a:prstDash val="solid"/>
                      <a:round/>
                      <a:headEnd type="none" w="med" len="med"/>
                      <a:tailEnd type="none" w="med" len="med"/>
                    </a:lnL>
                    <a:lnR w="12700" cmpd="sng">
                      <a:noFill/>
                    </a:lnR>
                    <a:lnT w="12700" cmpd="sng">
                      <a:no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p>
                      <a:pPr algn="ct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9</a:t>
                      </a:r>
                      <a:endParaRPr lang="en-US" dirty="0">
                        <a:latin typeface="Arial Narrow" panose="020B0606020202030204" pitchFamily="34" charset="0"/>
                      </a:endParaRPr>
                    </a:p>
                  </a:txBody>
                  <a:tcPr anchor="ctr">
                    <a:lnL w="12700" cmpd="sng">
                      <a:noFill/>
                    </a:lnL>
                    <a:lnR w="12700" cap="flat" cmpd="sng" algn="ctr">
                      <a:solidFill>
                        <a:srgbClr val="183059"/>
                      </a:solidFill>
                      <a:prstDash val="solid"/>
                      <a:round/>
                      <a:headEnd type="none" w="med" len="med"/>
                      <a:tailEnd type="none" w="med" len="med"/>
                    </a:lnR>
                    <a:lnT w="12700" cmpd="sng">
                      <a:no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58033962"/>
                  </a:ext>
                </a:extLst>
              </a:tr>
            </a:tbl>
          </a:graphicData>
        </a:graphic>
      </p:graphicFrame>
      <p:graphicFrame>
        <p:nvGraphicFramePr>
          <p:cNvPr id="21" name="Chart 20">
            <a:extLst>
              <a:ext uri="{FF2B5EF4-FFF2-40B4-BE49-F238E27FC236}">
                <a16:creationId xmlns:a16="http://schemas.microsoft.com/office/drawing/2014/main" id="{811D189F-B389-4DE5-A4D6-A77FCC40C930}"/>
              </a:ext>
            </a:extLst>
          </p:cNvPr>
          <p:cNvGraphicFramePr/>
          <p:nvPr>
            <p:extLst>
              <p:ext uri="{D42A27DB-BD31-4B8C-83A1-F6EECF244321}">
                <p14:modId xmlns:p14="http://schemas.microsoft.com/office/powerpoint/2010/main" val="3815584762"/>
              </p:ext>
            </p:extLst>
          </p:nvPr>
        </p:nvGraphicFramePr>
        <p:xfrm>
          <a:off x="0" y="2258947"/>
          <a:ext cx="3699934" cy="294603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755282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01981A68-2600-42D8-9213-238245045FED}"/>
              </a:ext>
            </a:extLst>
          </p:cNvPr>
          <p:cNvPicPr>
            <a:picLocks noChangeAspect="1"/>
          </p:cNvPicPr>
          <p:nvPr/>
        </p:nvPicPr>
        <p:blipFill>
          <a:blip r:embed="rId5"/>
          <a:stretch>
            <a:fillRect/>
          </a:stretch>
        </p:blipFill>
        <p:spPr>
          <a:xfrm>
            <a:off x="3195555" y="4453792"/>
            <a:ext cx="5950212" cy="2353260"/>
          </a:xfrm>
          <a:prstGeom prst="rect">
            <a:avLst/>
          </a:prstGeom>
        </p:spPr>
      </p:pic>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pic>
        <p:nvPicPr>
          <p:cNvPr id="6" name="Picture 5">
            <a:extLst>
              <a:ext uri="{FF2B5EF4-FFF2-40B4-BE49-F238E27FC236}">
                <a16:creationId xmlns:a16="http://schemas.microsoft.com/office/drawing/2014/main" id="{30499911-623E-4B29-8C04-6CD3CDB1F81D}"/>
              </a:ext>
            </a:extLst>
          </p:cNvPr>
          <p:cNvPicPr>
            <a:picLocks noChangeAspect="1"/>
          </p:cNvPicPr>
          <p:nvPr/>
        </p:nvPicPr>
        <p:blipFill>
          <a:blip r:embed="rId7"/>
          <a:stretch>
            <a:fillRect/>
          </a:stretch>
        </p:blipFill>
        <p:spPr>
          <a:xfrm>
            <a:off x="3190409" y="-11190"/>
            <a:ext cx="5953591" cy="1917362"/>
          </a:xfrm>
          <a:prstGeom prst="rect">
            <a:avLst/>
          </a:prstGeom>
        </p:spPr>
      </p:pic>
      <p:pic>
        <p:nvPicPr>
          <p:cNvPr id="7" name="Picture 6">
            <a:extLst>
              <a:ext uri="{FF2B5EF4-FFF2-40B4-BE49-F238E27FC236}">
                <a16:creationId xmlns:a16="http://schemas.microsoft.com/office/drawing/2014/main" id="{28D001F6-2EB0-4E0D-963A-07DAC3349B2C}"/>
              </a:ext>
            </a:extLst>
          </p:cNvPr>
          <p:cNvPicPr>
            <a:picLocks noChangeAspect="1"/>
          </p:cNvPicPr>
          <p:nvPr/>
        </p:nvPicPr>
        <p:blipFill>
          <a:blip r:embed="rId8"/>
          <a:stretch>
            <a:fillRect/>
          </a:stretch>
        </p:blipFill>
        <p:spPr>
          <a:xfrm>
            <a:off x="3217589" y="2252154"/>
            <a:ext cx="5943600" cy="192436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305060"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3</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6" name="TextBox 15">
            <a:extLst>
              <a:ext uri="{FF2B5EF4-FFF2-40B4-BE49-F238E27FC236}">
                <a16:creationId xmlns:a16="http://schemas.microsoft.com/office/drawing/2014/main" id="{37801E81-37CD-4228-9C19-7EC705AA36E6}"/>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Miguel</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5" name="Picture 14" descr="A person wearing a suit and tie&#10;&#10;Description automatically generated">
            <a:extLst>
              <a:ext uri="{FF2B5EF4-FFF2-40B4-BE49-F238E27FC236}">
                <a16:creationId xmlns:a16="http://schemas.microsoft.com/office/drawing/2014/main" id="{ECF7B5FD-25B6-4EBB-9614-FCF29AA453C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649995" y="1480332"/>
            <a:ext cx="4708642" cy="5366479"/>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wearing a suit and tie&#10;&#10;Description automatically generated">
            <a:extLst>
              <a:ext uri="{FF2B5EF4-FFF2-40B4-BE49-F238E27FC236}">
                <a16:creationId xmlns:a16="http://schemas.microsoft.com/office/drawing/2014/main" id="{94C0B357-7F58-4F12-9DB8-F09804138E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3249811" y="-559397"/>
            <a:ext cx="6021926" cy="686324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3</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388101" y="3069121"/>
            <a:ext cx="6652400"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10 days after discharge, Miguel comes to your office for a follow-up </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2028616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460681" y="1368638"/>
            <a:ext cx="7368797" cy="707886"/>
          </a:xfrm>
          <a:prstGeom prst="rect">
            <a:avLst/>
          </a:prstGeom>
        </p:spPr>
        <p:txBody>
          <a:bodyPr wrap="square">
            <a:spAutoFit/>
          </a:bodyPr>
          <a:lstStyle/>
          <a:p>
            <a:pPr algn="ctr">
              <a:defRPr/>
            </a:pPr>
            <a:r>
              <a:rPr lang="en-CA" sz="4000" b="1" dirty="0">
                <a:solidFill>
                  <a:schemeClr val="bg1">
                    <a:lumMod val="95000"/>
                  </a:schemeClr>
                </a:solidFill>
                <a:latin typeface="Arial Narrow" panose="020B0606020202030204" pitchFamily="34" charset="0"/>
                <a:cs typeface="Candara"/>
              </a:rPr>
              <a:t>What is your management step?</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CA" b="1" i="1" dirty="0">
                <a:solidFill>
                  <a:srgbClr val="23334E"/>
                </a:solidFill>
                <a:latin typeface="Arial Narrow" panose="020B0606020202030204" pitchFamily="34" charset="0"/>
                <a:cs typeface="Aharoni" panose="02010803020104030203" pitchFamily="2" charset="-79"/>
              </a:rPr>
              <a:t>Select from one or more of the available options</a:t>
            </a:r>
          </a:p>
          <a:p>
            <a:pPr algn="l">
              <a:lnSpc>
                <a:spcPct val="100000"/>
              </a:lnSpc>
              <a:spcBef>
                <a:spcPts val="0"/>
              </a:spcBef>
              <a:buClr>
                <a:schemeClr val="accent2"/>
              </a:buClr>
            </a:pPr>
            <a:endParaRPr lang="en-CA" sz="2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Treat for two weeks with DAPT (clopidogrel + ASA), </a:t>
            </a:r>
            <a:br>
              <a:rPr lang="en-CA" sz="2400" b="1" dirty="0">
                <a:latin typeface="Arial Narrow" panose="020B0606020202030204" pitchFamily="34" charset="0"/>
                <a:ea typeface="Lato" panose="020F0502020204030203" pitchFamily="34" charset="0"/>
                <a:cs typeface="Lato" panose="020F0502020204030203" pitchFamily="34" charset="0"/>
              </a:rPr>
            </a:br>
            <a:r>
              <a:rPr lang="en-CA" sz="2400" b="1" dirty="0">
                <a:latin typeface="Arial Narrow" panose="020B0606020202030204" pitchFamily="34" charset="0"/>
                <a:ea typeface="Lato" panose="020F0502020204030203" pitchFamily="34" charset="0"/>
                <a:cs typeface="Lato" panose="020F0502020204030203" pitchFamily="34" charset="0"/>
              </a:rPr>
              <a:t>then with ASA alone thereafter</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Refer him to a stroke clinic (8 week wait…) </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Order prolonged (e.g. 2-4 week) external monitoring</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Discontinue HCTZ and replace with perindopril 4 mg OD</a:t>
            </a:r>
          </a:p>
          <a:p>
            <a:pPr marL="914400" lvl="1" indent="-457200" algn="l" defTabSz="914377">
              <a:lnSpc>
                <a:spcPct val="100000"/>
              </a:lnSpc>
              <a:spcBef>
                <a:spcPts val="600"/>
              </a:spcBef>
              <a:buFont typeface="+mj-lt"/>
              <a:buAutoNum type="arabicPeriod"/>
            </a:pPr>
            <a:endParaRPr lang="en-CA" sz="1600" b="1" dirty="0">
              <a:latin typeface="Arial Narrow" panose="020B0606020202030204" pitchFamily="34" charset="0"/>
              <a:ea typeface="Lato" panose="020F0502020204030203" pitchFamily="34" charset="0"/>
              <a:cs typeface="Lato" panose="020F0502020204030203" pitchFamily="34" charset="0"/>
            </a:endParaRPr>
          </a:p>
          <a:p>
            <a:pPr lvl="1" algn="l" defTabSz="914377">
              <a:lnSpc>
                <a:spcPct val="100000"/>
              </a:lnSpc>
              <a:spcBef>
                <a:spcPts val="600"/>
              </a:spcBef>
            </a:pPr>
            <a:endParaRPr lang="en-CA" sz="36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0A97951-5941-438D-AD08-9AFC6965BBDA}"/>
              </a:ext>
            </a:extLst>
          </p:cNvPr>
          <p:cNvSpPr txBox="1"/>
          <p:nvPr/>
        </p:nvSpPr>
        <p:spPr>
          <a:xfrm>
            <a:off x="168080" y="6106375"/>
            <a:ext cx="4556826" cy="276999"/>
          </a:xfrm>
          <a:prstGeom prst="rect">
            <a:avLst/>
          </a:prstGeom>
          <a:noFill/>
        </p:spPr>
        <p:txBody>
          <a:bodyPr wrap="square" rtlCol="0">
            <a:spAutoFit/>
          </a:bodyPr>
          <a:lstStyle/>
          <a:p>
            <a:r>
              <a:rPr lang="en-US" sz="1200" dirty="0">
                <a:latin typeface="Arial Narrow" panose="020B0606020202030204" pitchFamily="34" charset="0"/>
              </a:rPr>
              <a:t>DAPT = double antiplatelet therapy</a:t>
            </a:r>
          </a:p>
        </p:txBody>
      </p:sp>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3">
                                            <p:txEl>
                                              <p:pRg st="2" end="2"/>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250" fill="hold"/>
                                        <p:tgtEl>
                                          <p:spTgt spid="33">
                                            <p:txEl>
                                              <p:pRg st="4" end="4"/>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250" fill="hold"/>
                                        <p:tgtEl>
                                          <p:spTgt spid="33">
                                            <p:txEl>
                                              <p:pRg st="5" end="5"/>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79907" y="1117797"/>
            <a:ext cx="7368797" cy="1323439"/>
          </a:xfrm>
          <a:prstGeom prst="rect">
            <a:avLst/>
          </a:prstGeom>
        </p:spPr>
        <p:txBody>
          <a:bodyPr wrap="square">
            <a:spAutoFit/>
          </a:bodyPr>
          <a:lstStyle/>
          <a:p>
            <a:pPr algn="ctr">
              <a:defRPr/>
            </a:pPr>
            <a:r>
              <a:rPr lang="en-CA" sz="4000" b="1" dirty="0">
                <a:solidFill>
                  <a:schemeClr val="bg1">
                    <a:lumMod val="95000"/>
                  </a:schemeClr>
                </a:solidFill>
                <a:latin typeface="Arial Narrow" panose="020B0606020202030204" pitchFamily="34" charset="0"/>
                <a:cs typeface="Candara"/>
              </a:rPr>
              <a:t>What percent of strokes are </a:t>
            </a:r>
            <a:br>
              <a:rPr lang="en-CA" sz="4000" b="1" dirty="0">
                <a:solidFill>
                  <a:schemeClr val="bg1">
                    <a:lumMod val="95000"/>
                  </a:schemeClr>
                </a:solidFill>
                <a:latin typeface="Arial Narrow" panose="020B0606020202030204" pitchFamily="34" charset="0"/>
                <a:cs typeface="Candara"/>
              </a:rPr>
            </a:br>
            <a:r>
              <a:rPr lang="en-CA" sz="4000" b="1" dirty="0">
                <a:solidFill>
                  <a:schemeClr val="bg1">
                    <a:lumMod val="95000"/>
                  </a:schemeClr>
                </a:solidFill>
                <a:latin typeface="Arial Narrow" panose="020B0606020202030204" pitchFamily="34" charset="0"/>
                <a:cs typeface="Candara"/>
              </a:rPr>
              <a:t>idiopathic (or “cryptogenic”)?</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33211" y="269528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CA" sz="3200" b="1" i="1" dirty="0">
                <a:solidFill>
                  <a:srgbClr val="23334E"/>
                </a:solidFill>
                <a:latin typeface="Arial Narrow" panose="020B0606020202030204" pitchFamily="34" charset="0"/>
                <a:cs typeface="Aharoni" panose="02010803020104030203" pitchFamily="2" charset="-79"/>
              </a:rPr>
              <a:t>Select from one of the available options</a:t>
            </a:r>
          </a:p>
          <a:p>
            <a:pPr algn="l">
              <a:lnSpc>
                <a:spcPct val="100000"/>
              </a:lnSpc>
              <a:spcBef>
                <a:spcPts val="0"/>
              </a:spcBef>
              <a:buClr>
                <a:schemeClr val="accent2"/>
              </a:buClr>
            </a:pPr>
            <a:endParaRPr lang="en-CA" sz="18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latin typeface="Arial Narrow" panose="020B0606020202030204" pitchFamily="34" charset="0"/>
                <a:ea typeface="Lato" panose="020F0502020204030203" pitchFamily="34" charset="0"/>
                <a:cs typeface="Lato" panose="020F0502020204030203" pitchFamily="34" charset="0"/>
              </a:rPr>
              <a:t>&lt;10%</a:t>
            </a:r>
          </a:p>
          <a:p>
            <a:pPr marL="914400" lvl="1" indent="-457200" algn="l" defTabSz="914377">
              <a:lnSpc>
                <a:spcPct val="100000"/>
              </a:lnSpc>
              <a:spcBef>
                <a:spcPts val="600"/>
              </a:spcBef>
              <a:buFont typeface="+mj-lt"/>
              <a:buAutoNum type="arabicPeriod"/>
            </a:pPr>
            <a:r>
              <a:rPr lang="en-CA" sz="2800" b="1" dirty="0">
                <a:latin typeface="Arial Narrow" panose="020B0606020202030204" pitchFamily="34" charset="0"/>
                <a:ea typeface="Lato" panose="020F0502020204030203" pitchFamily="34" charset="0"/>
                <a:cs typeface="Lato" panose="020F0502020204030203" pitchFamily="34" charset="0"/>
              </a:rPr>
              <a:t>10-20%</a:t>
            </a:r>
          </a:p>
          <a:p>
            <a:pPr marL="914400" lvl="1" indent="-457200" algn="l" defTabSz="914377">
              <a:lnSpc>
                <a:spcPct val="100000"/>
              </a:lnSpc>
              <a:spcBef>
                <a:spcPts val="600"/>
              </a:spcBef>
              <a:buFont typeface="+mj-lt"/>
              <a:buAutoNum type="arabicPeriod"/>
            </a:pPr>
            <a:r>
              <a:rPr lang="en-CA" sz="2800" b="1" dirty="0">
                <a:latin typeface="Arial Narrow" panose="020B0606020202030204" pitchFamily="34" charset="0"/>
                <a:ea typeface="Lato" panose="020F0502020204030203" pitchFamily="34" charset="0"/>
                <a:cs typeface="Lato" panose="020F0502020204030203" pitchFamily="34" charset="0"/>
              </a:rPr>
              <a:t>20-30%</a:t>
            </a:r>
          </a:p>
          <a:p>
            <a:pPr marL="914400" lvl="1" indent="-457200" algn="l" defTabSz="914377">
              <a:lnSpc>
                <a:spcPct val="100000"/>
              </a:lnSpc>
              <a:spcBef>
                <a:spcPts val="600"/>
              </a:spcBef>
              <a:buFont typeface="+mj-lt"/>
              <a:buAutoNum type="arabicPeriod"/>
            </a:pPr>
            <a:r>
              <a:rPr lang="en-CA" sz="2800" b="1" dirty="0">
                <a:latin typeface="Arial Narrow" panose="020B0606020202030204" pitchFamily="34" charset="0"/>
                <a:ea typeface="Lato" panose="020F0502020204030203" pitchFamily="34" charset="0"/>
                <a:cs typeface="Lato" panose="020F0502020204030203" pitchFamily="34" charset="0"/>
              </a:rPr>
              <a:t>30-40%</a:t>
            </a:r>
          </a:p>
          <a:p>
            <a:pPr marL="914400" lvl="1" indent="-457200" algn="l" defTabSz="914377">
              <a:lnSpc>
                <a:spcPct val="100000"/>
              </a:lnSpc>
              <a:spcBef>
                <a:spcPts val="600"/>
              </a:spcBef>
              <a:buFont typeface="+mj-lt"/>
              <a:buAutoNum type="arabicPeriod"/>
            </a:pPr>
            <a:r>
              <a:rPr lang="en-CA" sz="2800" b="1" dirty="0">
                <a:latin typeface="Arial Narrow" panose="020B0606020202030204" pitchFamily="34" charset="0"/>
                <a:ea typeface="Lato" panose="020F0502020204030203" pitchFamily="34" charset="0"/>
                <a:cs typeface="Lato" panose="020F0502020204030203" pitchFamily="34" charset="0"/>
              </a:rPr>
              <a:t>I am not sure</a:t>
            </a:r>
          </a:p>
          <a:p>
            <a:pPr lvl="1" algn="l" defTabSz="914377">
              <a:lnSpc>
                <a:spcPct val="100000"/>
              </a:lnSpc>
              <a:spcBef>
                <a:spcPts val="600"/>
              </a:spcBef>
            </a:pPr>
            <a:endParaRPr lang="en-CA" sz="1600" b="1" dirty="0">
              <a:latin typeface="Arial Narrow" panose="020B0606020202030204" pitchFamily="34" charset="0"/>
              <a:ea typeface="Lato" panose="020F0502020204030203" pitchFamily="34" charset="0"/>
              <a:cs typeface="Lato" panose="020F0502020204030203" pitchFamily="34" charset="0"/>
            </a:endParaRPr>
          </a:p>
          <a:p>
            <a:pPr lvl="1" algn="l" defTabSz="914377">
              <a:lnSpc>
                <a:spcPct val="100000"/>
              </a:lnSpc>
              <a:spcBef>
                <a:spcPts val="600"/>
              </a:spcBef>
            </a:pPr>
            <a:endParaRPr lang="en-CA" sz="36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50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3">
                                            <p:txEl>
                                              <p:pRg st="4" end="4"/>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00965"/>
            <a:ext cx="6544628"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Stroke Types and Incidence</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06367"/>
            <a:ext cx="8988258"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Albers GW, et al. Chest 2004; 126 (3 Suppl): 438S–512S</a:t>
            </a:r>
          </a:p>
          <a:p>
            <a:pPr lvl="0">
              <a:defRPr/>
            </a:pPr>
            <a:r>
              <a:rPr lang="en-CA" altLang="en-US" sz="900" dirty="0">
                <a:solidFill>
                  <a:prstClr val="white"/>
                </a:solidFill>
                <a:latin typeface="Arial Narrow" panose="020B0606020202030204" pitchFamily="34" charset="0"/>
                <a:cs typeface="Lato"/>
              </a:rPr>
              <a:t>McGrath et al.  Stroke 2012; 43: 2048-2054.</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21" name="Chart 20">
            <a:extLst>
              <a:ext uri="{FF2B5EF4-FFF2-40B4-BE49-F238E27FC236}">
                <a16:creationId xmlns:a16="http://schemas.microsoft.com/office/drawing/2014/main" id="{F8F8AFF3-13B1-42A5-BF05-5782868148F7}"/>
              </a:ext>
            </a:extLst>
          </p:cNvPr>
          <p:cNvGraphicFramePr/>
          <p:nvPr>
            <p:extLst>
              <p:ext uri="{D42A27DB-BD31-4B8C-83A1-F6EECF244321}">
                <p14:modId xmlns:p14="http://schemas.microsoft.com/office/powerpoint/2010/main" val="3087268754"/>
              </p:ext>
            </p:extLst>
          </p:nvPr>
        </p:nvGraphicFramePr>
        <p:xfrm>
          <a:off x="2231578" y="4680825"/>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EFD5E625-1FF7-4307-B81E-1367B17A9667}"/>
              </a:ext>
            </a:extLst>
          </p:cNvPr>
          <p:cNvGraphicFramePr/>
          <p:nvPr>
            <p:extLst>
              <p:ext uri="{D42A27DB-BD31-4B8C-83A1-F6EECF244321}">
                <p14:modId xmlns:p14="http://schemas.microsoft.com/office/powerpoint/2010/main" val="2555772814"/>
              </p:ext>
            </p:extLst>
          </p:nvPr>
        </p:nvGraphicFramePr>
        <p:xfrm>
          <a:off x="1734272" y="1738354"/>
          <a:ext cx="5569504" cy="4281367"/>
        </p:xfrm>
        <a:graphic>
          <a:graphicData uri="http://schemas.openxmlformats.org/drawingml/2006/chart">
            <c:chart xmlns:c="http://schemas.openxmlformats.org/drawingml/2006/chart" xmlns:r="http://schemas.openxmlformats.org/officeDocument/2006/relationships" r:id="rId7"/>
          </a:graphicData>
        </a:graphic>
      </p:graphicFrame>
      <p:sp>
        <p:nvSpPr>
          <p:cNvPr id="23" name="Rectangle 23">
            <a:extLst>
              <a:ext uri="{FF2B5EF4-FFF2-40B4-BE49-F238E27FC236}">
                <a16:creationId xmlns:a16="http://schemas.microsoft.com/office/drawing/2014/main" id="{EBC58201-2144-473F-9D50-DF5D8C6A4035}"/>
              </a:ext>
            </a:extLst>
          </p:cNvPr>
          <p:cNvSpPr>
            <a:spLocks/>
          </p:cNvSpPr>
          <p:nvPr/>
        </p:nvSpPr>
        <p:spPr bwMode="auto">
          <a:xfrm>
            <a:off x="5087965" y="3322830"/>
            <a:ext cx="1312835" cy="803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0" tIns="0" rIns="0" bIns="0" anchor="b">
            <a:spAutoFit/>
          </a:bodyPr>
          <a:lstStyle/>
          <a:p>
            <a:pPr marL="39066" algn="ctr">
              <a:lnSpc>
                <a:spcPct val="90000"/>
              </a:lnSpc>
            </a:pPr>
            <a:r>
              <a:rPr lang="en-US" sz="1400" b="1" dirty="0">
                <a:solidFill>
                  <a:schemeClr val="bg1"/>
                </a:solidFill>
                <a:latin typeface="Arial Narrow" panose="020B0606020202030204" pitchFamily="34" charset="0"/>
                <a:cs typeface="Lucida Grande" charset="0"/>
                <a:sym typeface="Lucida Grande" charset="0"/>
              </a:rPr>
              <a:t>Atherosclerotic</a:t>
            </a:r>
            <a:endParaRPr lang="en-US" sz="1700" b="1" dirty="0">
              <a:solidFill>
                <a:schemeClr val="bg1"/>
              </a:solidFill>
              <a:latin typeface="Arial Narrow" panose="020B0606020202030204" pitchFamily="34" charset="0"/>
              <a:cs typeface="Lucida Grande" charset="0"/>
              <a:sym typeface="Lucida Grande" charset="0"/>
            </a:endParaRPr>
          </a:p>
          <a:p>
            <a:pPr marL="39066" algn="ctr">
              <a:lnSpc>
                <a:spcPct val="90000"/>
              </a:lnSpc>
            </a:pPr>
            <a:r>
              <a:rPr lang="en-US" sz="1400" b="1" dirty="0">
                <a:solidFill>
                  <a:schemeClr val="bg1"/>
                </a:solidFill>
                <a:latin typeface="Arial Narrow" panose="020B0606020202030204" pitchFamily="34" charset="0"/>
                <a:cs typeface="Lucida Grande" charset="0"/>
                <a:sym typeface="Lucida Grande" charset="0"/>
              </a:rPr>
              <a:t>Cerebrovascular</a:t>
            </a:r>
            <a:endParaRPr lang="en-US" sz="1700" b="1" dirty="0">
              <a:solidFill>
                <a:schemeClr val="bg1"/>
              </a:solidFill>
              <a:latin typeface="Arial Narrow" panose="020B0606020202030204" pitchFamily="34" charset="0"/>
              <a:cs typeface="Lucida Grande" charset="0"/>
              <a:sym typeface="Lucida Grande" charset="0"/>
            </a:endParaRPr>
          </a:p>
          <a:p>
            <a:pPr marL="39066" algn="ctr">
              <a:lnSpc>
                <a:spcPct val="90000"/>
              </a:lnSpc>
            </a:pPr>
            <a:r>
              <a:rPr lang="en-US" sz="1400" b="1" dirty="0">
                <a:solidFill>
                  <a:schemeClr val="bg1"/>
                </a:solidFill>
                <a:latin typeface="Arial Narrow" panose="020B0606020202030204" pitchFamily="34" charset="0"/>
                <a:cs typeface="Lucida Grande" charset="0"/>
                <a:sym typeface="Lucida Grande" charset="0"/>
              </a:rPr>
              <a:t>Disease</a:t>
            </a:r>
            <a:endParaRPr lang="en-US" sz="1700" b="1" dirty="0">
              <a:solidFill>
                <a:schemeClr val="bg1"/>
              </a:solidFill>
              <a:latin typeface="Arial Narrow" panose="020B0606020202030204" pitchFamily="34" charset="0"/>
              <a:cs typeface="Lucida Grande" charset="0"/>
              <a:sym typeface="Lucida Grande" charset="0"/>
            </a:endParaRPr>
          </a:p>
          <a:p>
            <a:pPr marL="39066" algn="ctr">
              <a:lnSpc>
                <a:spcPct val="90000"/>
              </a:lnSpc>
            </a:pPr>
            <a:r>
              <a:rPr lang="en-US" sz="1600" b="1" dirty="0">
                <a:solidFill>
                  <a:schemeClr val="bg1"/>
                </a:solidFill>
                <a:latin typeface="Arial Narrow" panose="020B0606020202030204" pitchFamily="34" charset="0"/>
                <a:cs typeface="Arial Bold" charset="0"/>
                <a:sym typeface="Arial Bold" charset="0"/>
              </a:rPr>
              <a:t>20%</a:t>
            </a:r>
          </a:p>
        </p:txBody>
      </p:sp>
      <p:sp>
        <p:nvSpPr>
          <p:cNvPr id="24" name="Rectangle 22">
            <a:extLst>
              <a:ext uri="{FF2B5EF4-FFF2-40B4-BE49-F238E27FC236}">
                <a16:creationId xmlns:a16="http://schemas.microsoft.com/office/drawing/2014/main" id="{90503FE0-04B8-4D99-A44E-F2730902546D}"/>
              </a:ext>
            </a:extLst>
          </p:cNvPr>
          <p:cNvSpPr>
            <a:spLocks/>
          </p:cNvSpPr>
          <p:nvPr/>
        </p:nvSpPr>
        <p:spPr bwMode="auto">
          <a:xfrm>
            <a:off x="4183117" y="4424463"/>
            <a:ext cx="1411075" cy="767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b"/>
          <a:lstStyle/>
          <a:p>
            <a:pPr marL="39066" algn="ctr">
              <a:lnSpc>
                <a:spcPct val="90000"/>
              </a:lnSpc>
            </a:pPr>
            <a:r>
              <a:rPr lang="en-US" sz="1400" b="1" dirty="0">
                <a:solidFill>
                  <a:schemeClr val="bg1"/>
                </a:solidFill>
                <a:latin typeface="Arial Narrow" panose="020B0606020202030204" pitchFamily="34" charset="0"/>
                <a:cs typeface="Lucida Grande" charset="0"/>
                <a:sym typeface="Lucida Grande" charset="0"/>
              </a:rPr>
              <a:t>Small Vessel</a:t>
            </a:r>
            <a:endParaRPr lang="en-US" sz="1700" b="1" dirty="0">
              <a:solidFill>
                <a:schemeClr val="bg1"/>
              </a:solidFill>
              <a:latin typeface="Arial Narrow" panose="020B0606020202030204" pitchFamily="34" charset="0"/>
              <a:cs typeface="Lucida Grande" charset="0"/>
              <a:sym typeface="Lucida Grande" charset="0"/>
            </a:endParaRPr>
          </a:p>
          <a:p>
            <a:pPr marL="39066" algn="ctr">
              <a:lnSpc>
                <a:spcPct val="90000"/>
              </a:lnSpc>
            </a:pPr>
            <a:r>
              <a:rPr lang="en-US" sz="1400" b="1" dirty="0">
                <a:solidFill>
                  <a:schemeClr val="bg1"/>
                </a:solidFill>
                <a:latin typeface="Arial Narrow" panose="020B0606020202030204" pitchFamily="34" charset="0"/>
                <a:cs typeface="Lucida Grande" charset="0"/>
                <a:sym typeface="Lucida Grande" charset="0"/>
              </a:rPr>
              <a:t>Disease</a:t>
            </a:r>
            <a:endParaRPr lang="en-US" sz="1700" b="1" dirty="0">
              <a:solidFill>
                <a:schemeClr val="bg1"/>
              </a:solidFill>
              <a:latin typeface="Arial Narrow" panose="020B0606020202030204" pitchFamily="34" charset="0"/>
              <a:cs typeface="Lucida Grande" charset="0"/>
              <a:sym typeface="Lucida Grande" charset="0"/>
            </a:endParaRPr>
          </a:p>
          <a:p>
            <a:pPr marL="39066" algn="ctr">
              <a:lnSpc>
                <a:spcPct val="90000"/>
              </a:lnSpc>
            </a:pPr>
            <a:r>
              <a:rPr lang="ja-JP" altLang="en-US" sz="1400" b="1" dirty="0">
                <a:solidFill>
                  <a:schemeClr val="bg1"/>
                </a:solidFill>
                <a:latin typeface="Arial Narrow" panose="020B0606020202030204" pitchFamily="34" charset="0"/>
                <a:cs typeface="Lucida Grande" charset="0"/>
                <a:sym typeface="Lucida Grande" charset="0"/>
              </a:rPr>
              <a:t>“</a:t>
            </a:r>
            <a:r>
              <a:rPr lang="en-US" altLang="ja-JP" sz="1400" b="1" dirty="0" err="1">
                <a:solidFill>
                  <a:schemeClr val="bg1"/>
                </a:solidFill>
                <a:latin typeface="Arial Narrow" panose="020B0606020202030204" pitchFamily="34" charset="0"/>
                <a:cs typeface="Lucida Grande" charset="0"/>
                <a:sym typeface="Lucida Grande" charset="0"/>
              </a:rPr>
              <a:t>lacunes</a:t>
            </a:r>
            <a:r>
              <a:rPr lang="ja-JP" altLang="en-US" sz="1400" b="1" dirty="0">
                <a:solidFill>
                  <a:schemeClr val="bg1"/>
                </a:solidFill>
                <a:latin typeface="Arial Narrow" panose="020B0606020202030204" pitchFamily="34" charset="0"/>
                <a:cs typeface="Lucida Grande" charset="0"/>
                <a:sym typeface="Lucida Grande" charset="0"/>
              </a:rPr>
              <a:t>”</a:t>
            </a:r>
            <a:endParaRPr lang="en-US" altLang="ja-JP" sz="1700" b="1" dirty="0">
              <a:solidFill>
                <a:schemeClr val="bg1"/>
              </a:solidFill>
              <a:latin typeface="Arial Narrow" panose="020B0606020202030204" pitchFamily="34" charset="0"/>
              <a:cs typeface="Lucida Grande" charset="0"/>
              <a:sym typeface="Lucida Grande" charset="0"/>
            </a:endParaRPr>
          </a:p>
          <a:p>
            <a:pPr marL="39066" algn="ctr">
              <a:lnSpc>
                <a:spcPct val="90000"/>
              </a:lnSpc>
            </a:pPr>
            <a:r>
              <a:rPr lang="en-US" sz="1600" b="1" dirty="0">
                <a:solidFill>
                  <a:schemeClr val="bg1"/>
                </a:solidFill>
                <a:latin typeface="Arial Narrow" panose="020B0606020202030204" pitchFamily="34" charset="0"/>
                <a:cs typeface="Lucida Grande" charset="0"/>
                <a:sym typeface="Lucida Grande" charset="0"/>
              </a:rPr>
              <a:t> </a:t>
            </a:r>
            <a:r>
              <a:rPr lang="en-US" sz="1600" b="1" dirty="0">
                <a:solidFill>
                  <a:schemeClr val="bg1"/>
                </a:solidFill>
                <a:latin typeface="Arial Narrow" panose="020B0606020202030204" pitchFamily="34" charset="0"/>
                <a:cs typeface="Arial Bold" charset="0"/>
                <a:sym typeface="Arial Bold" charset="0"/>
              </a:rPr>
              <a:t>25%</a:t>
            </a:r>
          </a:p>
        </p:txBody>
      </p:sp>
      <p:sp>
        <p:nvSpPr>
          <p:cNvPr id="25" name="Rectangle 21">
            <a:extLst>
              <a:ext uri="{FF2B5EF4-FFF2-40B4-BE49-F238E27FC236}">
                <a16:creationId xmlns:a16="http://schemas.microsoft.com/office/drawing/2014/main" id="{058C3A5C-A6C3-4E0B-B76D-B4593FABE534}"/>
              </a:ext>
            </a:extLst>
          </p:cNvPr>
          <p:cNvSpPr>
            <a:spLocks/>
          </p:cNvSpPr>
          <p:nvPr/>
        </p:nvSpPr>
        <p:spPr bwMode="auto">
          <a:xfrm>
            <a:off x="3154463" y="4126127"/>
            <a:ext cx="890950" cy="609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b">
            <a:spAutoFit/>
          </a:bodyPr>
          <a:lstStyle/>
          <a:p>
            <a:pPr marL="39066" algn="ctr">
              <a:lnSpc>
                <a:spcPct val="90000"/>
              </a:lnSpc>
            </a:pPr>
            <a:r>
              <a:rPr lang="en-US" sz="1400" b="1" dirty="0">
                <a:solidFill>
                  <a:schemeClr val="bg1"/>
                </a:solidFill>
                <a:latin typeface="Arial Narrow" panose="020B0606020202030204" pitchFamily="34" charset="0"/>
                <a:cs typeface="Lucida Grande" charset="0"/>
                <a:sym typeface="Lucida Grande" charset="0"/>
              </a:rPr>
              <a:t>Cardiogenic</a:t>
            </a:r>
            <a:br>
              <a:rPr lang="en-US" sz="1400" b="1" dirty="0">
                <a:solidFill>
                  <a:schemeClr val="bg1"/>
                </a:solidFill>
                <a:latin typeface="Arial Narrow" panose="020B0606020202030204" pitchFamily="34" charset="0"/>
                <a:cs typeface="Lucida Grande" charset="0"/>
                <a:sym typeface="Lucida Grande" charset="0"/>
              </a:rPr>
            </a:br>
            <a:r>
              <a:rPr lang="en-US" sz="1400" b="1" dirty="0">
                <a:solidFill>
                  <a:schemeClr val="bg1"/>
                </a:solidFill>
                <a:latin typeface="Arial Narrow" panose="020B0606020202030204" pitchFamily="34" charset="0"/>
                <a:cs typeface="Lucida Grande" charset="0"/>
                <a:sym typeface="Lucida Grande" charset="0"/>
              </a:rPr>
              <a:t>Embolism</a:t>
            </a:r>
            <a:br>
              <a:rPr lang="en-US" sz="1400" b="1" dirty="0">
                <a:solidFill>
                  <a:schemeClr val="bg1"/>
                </a:solidFill>
                <a:latin typeface="Arial Narrow" panose="020B0606020202030204" pitchFamily="34" charset="0"/>
                <a:cs typeface="Lucida Grande" charset="0"/>
                <a:sym typeface="Lucida Grande" charset="0"/>
              </a:rPr>
            </a:br>
            <a:r>
              <a:rPr lang="en-US" sz="1600" b="1" dirty="0">
                <a:solidFill>
                  <a:schemeClr val="bg1"/>
                </a:solidFill>
                <a:latin typeface="Arial Narrow" panose="020B0606020202030204" pitchFamily="34" charset="0"/>
                <a:cs typeface="Arial Bold" charset="0"/>
                <a:sym typeface="Arial Bold" charset="0"/>
              </a:rPr>
              <a:t>20%</a:t>
            </a:r>
            <a:endParaRPr lang="en-US" sz="1400" b="1" dirty="0">
              <a:solidFill>
                <a:schemeClr val="bg1"/>
              </a:solidFill>
              <a:latin typeface="Arial Narrow" panose="020B0606020202030204" pitchFamily="34" charset="0"/>
              <a:cs typeface="Arial Bold" charset="0"/>
              <a:sym typeface="Arial Bold" charset="0"/>
            </a:endParaRPr>
          </a:p>
        </p:txBody>
      </p:sp>
      <p:sp>
        <p:nvSpPr>
          <p:cNvPr id="26" name="Freeform 24">
            <a:extLst>
              <a:ext uri="{FF2B5EF4-FFF2-40B4-BE49-F238E27FC236}">
                <a16:creationId xmlns:a16="http://schemas.microsoft.com/office/drawing/2014/main" id="{3E8DFB01-AC03-4671-B10E-6FD190910FA8}"/>
              </a:ext>
            </a:extLst>
          </p:cNvPr>
          <p:cNvSpPr>
            <a:spLocks/>
          </p:cNvSpPr>
          <p:nvPr/>
        </p:nvSpPr>
        <p:spPr bwMode="auto">
          <a:xfrm rot="974233">
            <a:off x="2390775" y="1704981"/>
            <a:ext cx="4293338" cy="4183156"/>
          </a:xfrm>
          <a:custGeom>
            <a:avLst/>
            <a:gdLst>
              <a:gd name="T0" fmla="*/ 468 w 19100"/>
              <a:gd name="T1" fmla="*/ 0 h 20526"/>
              <a:gd name="T2" fmla="*/ 45 w 19100"/>
              <a:gd name="T3" fmla="*/ 216 h 20526"/>
              <a:gd name="T4" fmla="*/ 202 w 19100"/>
              <a:gd name="T5" fmla="*/ 674 h 20526"/>
              <a:gd name="T6" fmla="*/ 927 w 19100"/>
              <a:gd name="T7" fmla="*/ 573 h 20526"/>
              <a:gd name="T8" fmla="*/ 846 w 19100"/>
              <a:gd name="T9" fmla="*/ 106 h 20526"/>
              <a:gd name="T10" fmla="*/ 0 60000 65536"/>
              <a:gd name="T11" fmla="*/ 0 60000 65536"/>
              <a:gd name="T12" fmla="*/ 0 60000 65536"/>
              <a:gd name="T13" fmla="*/ 0 60000 65536"/>
              <a:gd name="T14" fmla="*/ 0 60000 65536"/>
              <a:gd name="T15" fmla="*/ 0 w 19100"/>
              <a:gd name="T16" fmla="*/ 0 h 20526"/>
              <a:gd name="T17" fmla="*/ 19100 w 19100"/>
              <a:gd name="T18" fmla="*/ 20526 h 20526"/>
            </a:gdLst>
            <a:ahLst/>
            <a:cxnLst>
              <a:cxn ang="T10">
                <a:pos x="T0" y="T1"/>
              </a:cxn>
              <a:cxn ang="T11">
                <a:pos x="T2" y="T3"/>
              </a:cxn>
              <a:cxn ang="T12">
                <a:pos x="T4" y="T5"/>
              </a:cxn>
              <a:cxn ang="T13">
                <a:pos x="T6" y="T7"/>
              </a:cxn>
              <a:cxn ang="T14">
                <a:pos x="T8" y="T9"/>
              </a:cxn>
            </a:cxnLst>
            <a:rect l="T15" t="T16" r="T17" b="T18"/>
            <a:pathLst>
              <a:path w="19100" h="20526">
                <a:moveTo>
                  <a:pt x="8956" y="0"/>
                </a:moveTo>
                <a:cubicBezTo>
                  <a:pt x="7796" y="63"/>
                  <a:pt x="2710" y="1246"/>
                  <a:pt x="865" y="5972"/>
                </a:cubicBezTo>
                <a:cubicBezTo>
                  <a:pt x="-980" y="10698"/>
                  <a:pt x="174" y="15628"/>
                  <a:pt x="3871" y="18614"/>
                </a:cubicBezTo>
                <a:cubicBezTo>
                  <a:pt x="7567" y="21600"/>
                  <a:pt x="14843" y="21388"/>
                  <a:pt x="17732" y="15832"/>
                </a:cubicBezTo>
                <a:cubicBezTo>
                  <a:pt x="20620" y="10275"/>
                  <a:pt x="18371" y="5000"/>
                  <a:pt x="16174" y="2916"/>
                </a:cubicBezTo>
              </a:path>
            </a:pathLst>
          </a:custGeom>
          <a:noFill/>
          <a:ln w="76200" cap="flat">
            <a:solidFill>
              <a:srgbClr val="A6A6A6"/>
            </a:solidFill>
            <a:prstDash val="solid"/>
            <a:round/>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dirty="0">
              <a:latin typeface="Arial Narrow" panose="020B0606020202030204" pitchFamily="34" charset="0"/>
            </a:endParaRPr>
          </a:p>
        </p:txBody>
      </p:sp>
      <p:sp>
        <p:nvSpPr>
          <p:cNvPr id="27" name="Rectangle 20">
            <a:extLst>
              <a:ext uri="{FF2B5EF4-FFF2-40B4-BE49-F238E27FC236}">
                <a16:creationId xmlns:a16="http://schemas.microsoft.com/office/drawing/2014/main" id="{F35B4AE3-85BE-43BD-8B34-1C129AA6465F}"/>
              </a:ext>
            </a:extLst>
          </p:cNvPr>
          <p:cNvSpPr>
            <a:spLocks/>
          </p:cNvSpPr>
          <p:nvPr/>
        </p:nvSpPr>
        <p:spPr bwMode="auto">
          <a:xfrm>
            <a:off x="2945192" y="2997553"/>
            <a:ext cx="898965"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b">
            <a:spAutoFit/>
          </a:bodyPr>
          <a:lstStyle/>
          <a:p>
            <a:pPr marL="39066" algn="ctr">
              <a:lnSpc>
                <a:spcPct val="90000"/>
              </a:lnSpc>
            </a:pPr>
            <a:r>
              <a:rPr lang="en-US" sz="1400" b="1" dirty="0">
                <a:solidFill>
                  <a:srgbClr val="FFFFFF"/>
                </a:solidFill>
                <a:latin typeface="Arial Narrow" panose="020B0606020202030204" pitchFamily="34" charset="0"/>
                <a:cs typeface="Lucida Grande" charset="0"/>
                <a:sym typeface="Lucida Grande" charset="0"/>
              </a:rPr>
              <a:t>Cryptogenic</a:t>
            </a:r>
            <a:br>
              <a:rPr lang="en-US" sz="1400" b="1" dirty="0">
                <a:solidFill>
                  <a:srgbClr val="FFFFFF"/>
                </a:solidFill>
                <a:latin typeface="Arial Narrow" panose="020B0606020202030204" pitchFamily="34" charset="0"/>
                <a:cs typeface="Lucida Grande" charset="0"/>
                <a:sym typeface="Lucida Grande" charset="0"/>
              </a:rPr>
            </a:br>
            <a:r>
              <a:rPr lang="en-US" sz="1600" b="1" dirty="0">
                <a:solidFill>
                  <a:srgbClr val="FFFFFF"/>
                </a:solidFill>
                <a:latin typeface="Arial Narrow" panose="020B0606020202030204" pitchFamily="34" charset="0"/>
                <a:cs typeface="Arial Bold" charset="0"/>
                <a:sym typeface="Arial Bold" charset="0"/>
              </a:rPr>
              <a:t>30%</a:t>
            </a:r>
            <a:endParaRPr lang="en-US" sz="1400" b="1" dirty="0">
              <a:solidFill>
                <a:srgbClr val="FFFFFF"/>
              </a:solidFill>
              <a:latin typeface="Arial Narrow" panose="020B0606020202030204" pitchFamily="34" charset="0"/>
              <a:cs typeface="Arial Bold" charset="0"/>
              <a:sym typeface="Arial Bold" charset="0"/>
            </a:endParaRPr>
          </a:p>
        </p:txBody>
      </p:sp>
      <p:sp>
        <p:nvSpPr>
          <p:cNvPr id="28" name="Rectangle 19">
            <a:extLst>
              <a:ext uri="{FF2B5EF4-FFF2-40B4-BE49-F238E27FC236}">
                <a16:creationId xmlns:a16="http://schemas.microsoft.com/office/drawing/2014/main" id="{72A4577E-EF9E-4C40-AF3D-C5D2E9B5BE65}"/>
              </a:ext>
            </a:extLst>
          </p:cNvPr>
          <p:cNvSpPr>
            <a:spLocks/>
          </p:cNvSpPr>
          <p:nvPr/>
        </p:nvSpPr>
        <p:spPr bwMode="auto">
          <a:xfrm>
            <a:off x="4183117" y="2070045"/>
            <a:ext cx="776984" cy="383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b"/>
          <a:lstStyle/>
          <a:p>
            <a:pPr marL="39066" algn="ctr">
              <a:lnSpc>
                <a:spcPct val="90000"/>
              </a:lnSpc>
            </a:pPr>
            <a:r>
              <a:rPr lang="en-US" sz="1400" b="1" dirty="0">
                <a:latin typeface="Arial Narrow" panose="020B0606020202030204" pitchFamily="34" charset="0"/>
                <a:cs typeface="Lucida Grande" charset="0"/>
                <a:sym typeface="Lucida Grande" charset="0"/>
              </a:rPr>
              <a:t>Other</a:t>
            </a:r>
            <a:br>
              <a:rPr lang="en-US" sz="1400" b="1" dirty="0">
                <a:latin typeface="Arial Narrow" panose="020B0606020202030204" pitchFamily="34" charset="0"/>
                <a:cs typeface="Lucida Grande" charset="0"/>
                <a:sym typeface="Lucida Grande" charset="0"/>
              </a:rPr>
            </a:br>
            <a:r>
              <a:rPr lang="en-US" sz="1600" b="1" dirty="0">
                <a:latin typeface="Arial Narrow" panose="020B0606020202030204" pitchFamily="34" charset="0"/>
                <a:cs typeface="Arial Bold" charset="0"/>
                <a:sym typeface="Arial Bold" charset="0"/>
              </a:rPr>
              <a:t>5%             </a:t>
            </a:r>
            <a:endParaRPr lang="en-US" sz="1400" b="1" dirty="0">
              <a:latin typeface="Arial Narrow" panose="020B0606020202030204" pitchFamily="34" charset="0"/>
              <a:cs typeface="Arial Bold" charset="0"/>
              <a:sym typeface="Arial Bold" charset="0"/>
            </a:endParaRPr>
          </a:p>
        </p:txBody>
      </p:sp>
      <p:sp>
        <p:nvSpPr>
          <p:cNvPr id="29" name="Rectangle 18">
            <a:extLst>
              <a:ext uri="{FF2B5EF4-FFF2-40B4-BE49-F238E27FC236}">
                <a16:creationId xmlns:a16="http://schemas.microsoft.com/office/drawing/2014/main" id="{8D1C233E-1D0B-4D95-8D6C-57A304874F9D}"/>
              </a:ext>
            </a:extLst>
          </p:cNvPr>
          <p:cNvSpPr>
            <a:spLocks/>
          </p:cNvSpPr>
          <p:nvPr/>
        </p:nvSpPr>
        <p:spPr bwMode="auto">
          <a:xfrm>
            <a:off x="5743828" y="1876682"/>
            <a:ext cx="3393724" cy="2411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39066"/>
            <a:r>
              <a:rPr lang="en-US" sz="2000" b="1" dirty="0">
                <a:latin typeface="Arial Narrow" panose="020B0606020202030204" pitchFamily="34" charset="0"/>
                <a:cs typeface="Arial Bold" charset="0"/>
                <a:sym typeface="Arial Bold" charset="0"/>
              </a:rPr>
              <a:t>Hemorrhagic Stroke </a:t>
            </a:r>
            <a:r>
              <a:rPr lang="en-US" sz="2400" b="1" dirty="0">
                <a:latin typeface="Arial Narrow" panose="020B0606020202030204" pitchFamily="34" charset="0"/>
                <a:cs typeface="Arial Bold" charset="0"/>
                <a:sym typeface="Arial Bold" charset="0"/>
              </a:rPr>
              <a:t>15%</a:t>
            </a:r>
            <a:endParaRPr lang="en-US" sz="2000" b="1" dirty="0">
              <a:latin typeface="Arial Narrow" panose="020B0606020202030204" pitchFamily="34" charset="0"/>
              <a:cs typeface="Arial Bold" charset="0"/>
              <a:sym typeface="Arial Bold" charset="0"/>
            </a:endParaRPr>
          </a:p>
        </p:txBody>
      </p:sp>
      <p:sp>
        <p:nvSpPr>
          <p:cNvPr id="30" name="Rectangle 17">
            <a:extLst>
              <a:ext uri="{FF2B5EF4-FFF2-40B4-BE49-F238E27FC236}">
                <a16:creationId xmlns:a16="http://schemas.microsoft.com/office/drawing/2014/main" id="{FDB489A1-4EEC-4868-B3CD-9FA6CDC5A03B}"/>
              </a:ext>
            </a:extLst>
          </p:cNvPr>
          <p:cNvSpPr>
            <a:spLocks/>
          </p:cNvSpPr>
          <p:nvPr/>
        </p:nvSpPr>
        <p:spPr bwMode="auto">
          <a:xfrm>
            <a:off x="410774" y="5165160"/>
            <a:ext cx="2804288" cy="2411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39066"/>
            <a:r>
              <a:rPr lang="en-US" sz="2000" b="1" dirty="0">
                <a:latin typeface="Arial Narrow" panose="020B0606020202030204" pitchFamily="34" charset="0"/>
                <a:cs typeface="Arial Bold" charset="0"/>
                <a:sym typeface="Arial Bold" charset="0"/>
              </a:rPr>
              <a:t>Ischemic Stroke </a:t>
            </a:r>
            <a:r>
              <a:rPr lang="en-US" sz="2400" b="1" dirty="0">
                <a:latin typeface="Arial Narrow" panose="020B0606020202030204" pitchFamily="34" charset="0"/>
                <a:cs typeface="Arial Bold" charset="0"/>
                <a:sym typeface="Arial Bold" charset="0"/>
              </a:rPr>
              <a:t>85%</a:t>
            </a:r>
            <a:endParaRPr lang="en-US" sz="2000" b="1" dirty="0">
              <a:latin typeface="Arial Narrow" panose="020B0606020202030204" pitchFamily="34" charset="0"/>
              <a:cs typeface="Arial Bold" charset="0"/>
              <a:sym typeface="Arial Bold" charset="0"/>
            </a:endParaRPr>
          </a:p>
        </p:txBody>
      </p:sp>
    </p:spTree>
    <p:extLst>
      <p:ext uri="{BB962C8B-B14F-4D97-AF65-F5344CB8AC3E}">
        <p14:creationId xmlns:p14="http://schemas.microsoft.com/office/powerpoint/2010/main" val="315672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79907" y="1117797"/>
            <a:ext cx="7368797"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What percent of cryptogenic strokes are due to AF?</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33211" y="269528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10%</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15%</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30%</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45%</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We don’t know</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52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3">
                                            <p:txEl>
                                              <p:pRg st="6" end="6"/>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41825</TotalTime>
  <Words>5154</Words>
  <Application>Microsoft Office PowerPoint</Application>
  <PresentationFormat>On-screen Show (4:3)</PresentationFormat>
  <Paragraphs>473</Paragraphs>
  <Slides>35</Slides>
  <Notes>35</Notes>
  <HiddenSlides>7</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Agency FB</vt:lpstr>
      <vt:lpstr>Arial</vt:lpstr>
      <vt:lpstr>Arial Narrow</vt:lpstr>
      <vt:lpstr>Calibri</vt:lpstr>
      <vt:lpstr>Calibri Light</vt:lpstr>
      <vt:lpstr>Candara</vt:lpstr>
      <vt:lpstr>Open Sans</vt:lpstr>
      <vt:lpstr>Wingdings</vt:lpstr>
      <vt:lpstr>1_Office Theme</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504</cp:revision>
  <dcterms:created xsi:type="dcterms:W3CDTF">2018-12-21T21:39:30Z</dcterms:created>
  <dcterms:modified xsi:type="dcterms:W3CDTF">2019-04-01T18:37:39Z</dcterms:modified>
</cp:coreProperties>
</file>